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4"/>
  </p:sldMasterIdLst>
  <p:notesMasterIdLst>
    <p:notesMasterId r:id="rId67"/>
  </p:notesMasterIdLst>
  <p:handoutMasterIdLst>
    <p:handoutMasterId r:id="rId68"/>
  </p:handoutMasterIdLst>
  <p:sldIdLst>
    <p:sldId id="1104" r:id="rId5"/>
    <p:sldId id="257" r:id="rId6"/>
    <p:sldId id="1106" r:id="rId7"/>
    <p:sldId id="1274" r:id="rId8"/>
    <p:sldId id="1107" r:id="rId9"/>
    <p:sldId id="311" r:id="rId10"/>
    <p:sldId id="312" r:id="rId11"/>
    <p:sldId id="313" r:id="rId12"/>
    <p:sldId id="1275" r:id="rId13"/>
    <p:sldId id="315" r:id="rId14"/>
    <p:sldId id="316" r:id="rId15"/>
    <p:sldId id="1276" r:id="rId16"/>
    <p:sldId id="1247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1277" r:id="rId27"/>
    <p:sldId id="1279" r:id="rId28"/>
    <p:sldId id="335" r:id="rId29"/>
    <p:sldId id="336" r:id="rId30"/>
    <p:sldId id="1280" r:id="rId31"/>
    <p:sldId id="1251" r:id="rId32"/>
    <p:sldId id="277" r:id="rId33"/>
    <p:sldId id="278" r:id="rId34"/>
    <p:sldId id="279" r:id="rId35"/>
    <p:sldId id="282" r:id="rId36"/>
    <p:sldId id="283" r:id="rId37"/>
    <p:sldId id="1259" r:id="rId38"/>
    <p:sldId id="286" r:id="rId39"/>
    <p:sldId id="287" r:id="rId40"/>
    <p:sldId id="288" r:id="rId41"/>
    <p:sldId id="289" r:id="rId42"/>
    <p:sldId id="1237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7" r:id="rId58"/>
    <p:sldId id="308" r:id="rId59"/>
    <p:sldId id="309" r:id="rId60"/>
    <p:sldId id="1262" r:id="rId61"/>
    <p:sldId id="1238" r:id="rId62"/>
    <p:sldId id="1272" r:id="rId63"/>
    <p:sldId id="1239" r:id="rId64"/>
    <p:sldId id="1281" r:id="rId65"/>
    <p:sldId id="1135" r:id="rId66"/>
  </p:sldIdLst>
  <p:sldSz cx="12188825" cy="6858000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AE9"/>
    <a:srgbClr val="282828"/>
    <a:srgbClr val="B3B3B3"/>
    <a:srgbClr val="DDDDDD"/>
    <a:srgbClr val="282C33"/>
    <a:srgbClr val="F2F2F2"/>
    <a:srgbClr val="2D1341"/>
    <a:srgbClr val="7833AC"/>
    <a:srgbClr val="BFBFB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30B32-6385-1A42-8D0E-149183B5FCC4}" v="301" dt="2020-01-22T10:32:07.245"/>
    <p1510:client id="{3AFF386E-5C61-E9E1-0AB2-1B9D5591F31F}" v="218" dt="2020-02-12T23:07:47.383"/>
    <p1510:client id="{73CBB646-FEE3-E232-5FDF-ECCEB77E0D50}" v="75" dt="2020-02-10T15:33:01.078"/>
    <p1510:client id="{803B1441-F05D-D542-8265-BD4FD0A00415}" v="1354" dt="2020-01-22T15:15:23.996"/>
    <p1510:client id="{84ECB4E0-3F80-F744-8967-D775CF35C915}" v="2234" dt="2020-01-23T08:00:33.275"/>
    <p1510:client id="{8908C74D-81DD-0466-69AF-2BE1E8D935B8}" v="11" dt="2020-02-12T22:04:57.446"/>
  </p1510:revLst>
</p1510:revInfo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1" autoAdjust="0"/>
    <p:restoredTop sz="92299" autoAdjust="0"/>
  </p:normalViewPr>
  <p:slideViewPr>
    <p:cSldViewPr snapToGrid="0" snapToObjects="1">
      <p:cViewPr varScale="1">
        <p:scale>
          <a:sx n="78" d="100"/>
          <a:sy n="78" d="100"/>
        </p:scale>
        <p:origin x="60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48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642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2/13/2020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‹Nº›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44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8cc438f43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38cc438f43_0_10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9" name="Google Shape;1529;g38cc438f43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076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3f24765591_1_1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g3f24765591_1_1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586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f24765591_1_1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g3f24765591_1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076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f24765591_1_14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6" name="Google Shape;1666;g3f24765591_1_1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579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f24765591_1_1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g3f24765591_1_1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35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f24765591_1_1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g3f24765591_1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376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f24765591_1_1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g3f24765591_1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55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f24765591_1_1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g3f24765591_1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410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3f24765591_1_1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g3f24765591_1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309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3f24765591_1_1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g3f24765591_1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46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11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3f24765591_1_1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g3f24765591_1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36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3f24765591_1_1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g3f24765591_1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659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f24765591_1_16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g3f24765591_1_1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020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3f24765591_1_17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g3f24765591_1_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572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3f24765591_1_17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g3f24765591_1_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904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bfc4643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bfc4643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5bfc46436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432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bfc46436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bfc46436b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5bfc46436b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7620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bfc46436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bfc46436b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5bfc46436b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3501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980427d9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980427d9f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5980427d9f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3984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980427d9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980427d9f_0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g5980427d9f_0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72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8e652a812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g38e652a8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19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5bfc46436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5bfc46436b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5bfc46436b_0_3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714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bfc46436b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bfc46436b_0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5bfc46436b_0_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346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bfc46436b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5bfc46436b_0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5bfc46436b_0_3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43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bfc46436b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5bfc46436b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g5bfc46436b_0_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6611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980427d9f_0_9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g5980427d9f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914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980427d9f_0_9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5980427d9f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42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5980427d9f_0_9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5980427d9f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8231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980427d9f_0_10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g5980427d9f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3674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980427d9f_0_10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5980427d9f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002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980427d9f_0_1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5980427d9f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769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8e652a812_0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3" name="Google Shape;1323;g38e652a812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5139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980427d9f_0_10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5980427d9f_0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684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5980427d9f_0_10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5980427d9f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120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5980427d9f_0_10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g5980427d9f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553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980427d9f_0_10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g5980427d9f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90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980427d9f_0_1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g5980427d9f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9081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980427d9f_0_1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g5980427d9f_0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8230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980427d9f_0_1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g5980427d9f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3403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980427d9f_0_1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g5980427d9f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030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980427d9f_0_1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g5980427d9f_0_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934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5980427d9f_0_1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5980427d9f_0_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50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8e652a812_0_3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8" name="Google Shape;1378;g38e652a812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75249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5980427d9f_0_1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g5980427d9f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2899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257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302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389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126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8e652a812_0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2" name="Google Shape;1442;g38e652a81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88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8cc438f43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38cc438f43_0_10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g38cc438f43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9681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8cc438f43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38cc438f43_0_1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g38cc438f43_0_1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17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 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70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 dirty="0"/>
              <a:t> </a:t>
            </a:r>
            <a:r>
              <a:rPr lang="en-US"/>
              <a:t>Eight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9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 dirty="0"/>
              <a:t> </a:t>
            </a:r>
            <a:r>
              <a:rPr lang="en-US"/>
              <a:t>Seventh level</a:t>
            </a:r>
            <a:endParaRPr lang="en-US" dirty="0"/>
          </a:p>
          <a:p>
            <a:pPr lvl="7"/>
            <a:r>
              <a:rPr lang="en-US" dirty="0"/>
              <a:t> </a:t>
            </a:r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460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181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 ©2020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8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70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58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646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‹Nº›</a:t>
              </a:fld>
              <a:endParaRPr lang="en-US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5562" y="2638065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6130660" y="2664642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9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0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‹Nº›</a:t>
              </a:fld>
              <a:endParaRPr lang="en-US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22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7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2475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2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4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5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0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05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2020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‹Nº›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905" r:id="rId28"/>
    <p:sldLayoutId id="2147483900" r:id="rId29"/>
    <p:sldLayoutId id="2147483901" r:id="rId30"/>
    <p:sldLayoutId id="2147483902" r:id="rId31"/>
    <p:sldLayoutId id="2147483903" r:id="rId32"/>
    <p:sldLayoutId id="2147483906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ingress-nginx/blob/master/docs/user-guide/nginx-configuration/annotations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ingress-ngin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github.com/kubernetes/ingress-nginx/blob/master/docs/user-guide/annotations.m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pizmor/bootcamp-k8s-202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jobs-run-to-completio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gress_bar_i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cron-job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rogress_bar_id/" TargetMode="External"/><Relationship Id="rId4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gress_bar_i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gress_bar_i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rogress_bar_id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kubernetes/charts/" TargetMode="External"/><Relationship Id="rId7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hyperlink" Target="https://hub.kubeapps.com/" TargetMode="Externa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helm/releas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progress_bar_id/" TargetMode="Externa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elm.sh/chart_template_guide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://progress_bar_id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elm.sh/chart_template_guide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://progress_bar_id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doc.org/text/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hyperlink" Target="http://progress_bar_id/" TargetMode="External"/><Relationship Id="rId4" Type="http://schemas.openxmlformats.org/officeDocument/2006/relationships/hyperlink" Target="https://godoc.org/github.com/Masterminds/spri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oc.org/text/templat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hyperlink" Target="http://progress_bar_id/" TargetMode="External"/><Relationship Id="rId4" Type="http://schemas.openxmlformats.org/officeDocument/2006/relationships/hyperlink" Target="https://godoc.org/github.com/Masterminds/spri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ess_bar_id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helm/blob/master/docs/chart_repository.md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://progress_bar_id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uster/gluster-kubernete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ingress/#ingress-controll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42F4-4481-49D5-A1C7-C4E59A4F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Bootcamp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D73F-7BC1-42DA-A44F-A1946C37576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622361" y="2981953"/>
            <a:ext cx="6278584" cy="70088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Session 04: Kubernetes, part II</a:t>
            </a:r>
            <a:endParaRPr lang="en-US">
              <a:solidFill>
                <a:schemeClr val="accent6"/>
              </a:solidFill>
              <a:latin typeface="Helvetica Neue"/>
              <a:ea typeface="Helvetica Neue"/>
              <a:cs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dirty="0"/>
              <a:t>Ingress API Resource</a:t>
            </a:r>
            <a:endParaRPr dirty="0"/>
          </a:p>
        </p:txBody>
      </p:sp>
      <p:sp>
        <p:nvSpPr>
          <p:cNvPr id="1533" name="Google Shape;1533;p115"/>
          <p:cNvSpPr txBox="1"/>
          <p:nvPr/>
        </p:nvSpPr>
        <p:spPr>
          <a:xfrm>
            <a:off x="608012" y="775910"/>
            <a:ext cx="10392893" cy="9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Ingress objects are an extension API like deployments, </a:t>
            </a:r>
            <a:r>
              <a:rPr lang="en-US" sz="2000" dirty="0" err="1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replicasets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, etc... </a:t>
            </a:r>
            <a:endParaRPr sz="2000" dirty="0">
              <a:solidFill>
                <a:srgbClr val="3E3E4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r>
              <a:rPr lang="en-US" sz="2000" dirty="0">
                <a:solidFill>
                  <a:srgbClr val="3E3E4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A typical Ingress object that you can POST to the API server is:</a:t>
            </a:r>
            <a:endParaRPr sz="2000" dirty="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C5ED95-1269-BC4B-9C54-B722401CDF6C}"/>
              </a:ext>
            </a:extLst>
          </p:cNvPr>
          <p:cNvSpPr/>
          <p:nvPr/>
        </p:nvSpPr>
        <p:spPr>
          <a:xfrm>
            <a:off x="579809" y="1743757"/>
            <a:ext cx="6143208" cy="448286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networking.k8s.io/v1beta1 </a:t>
            </a:r>
            <a:br>
              <a:rPr lang="es-ES" dirty="0">
                <a:latin typeface="Helvetica" pitchFamily="2" charset="0"/>
              </a:rPr>
            </a:b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/>
                <a:cs typeface="Helvetica"/>
              </a:rPr>
              <a:t>Ingress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nginx 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annotations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nginx.ingress.kubernetes.io/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affinity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cookie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  rules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- 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host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foo.bar.com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 </a:t>
            </a: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http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  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paths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    - 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path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/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      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backend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        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serviceName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/>
                <a:cs typeface="Helvetica"/>
              </a:rPr>
              <a:t>nginx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        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servicePort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/>
                <a:cs typeface="Helvetica"/>
              </a:rPr>
              <a:t>80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br>
              <a:rPr lang="es-ES" dirty="0"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8" name="Google Shape;1534;p115">
            <a:extLst>
              <a:ext uri="{FF2B5EF4-FFF2-40B4-BE49-F238E27FC236}">
                <a16:creationId xmlns:a16="http://schemas.microsoft.com/office/drawing/2014/main" id="{B40366BE-4B87-FA49-87C5-C7FEFA357801}"/>
              </a:ext>
            </a:extLst>
          </p:cNvPr>
          <p:cNvSpPr txBox="1"/>
          <p:nvPr/>
        </p:nvSpPr>
        <p:spPr>
          <a:xfrm>
            <a:off x="7382376" y="2917561"/>
            <a:ext cx="4226640" cy="61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NGINX Ingress </a:t>
            </a:r>
            <a:r>
              <a:rPr lang="en-US" sz="1799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supported annotations</a:t>
            </a:r>
            <a:r>
              <a:rPr lang="en-US" sz="1799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799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" name="Google Shape;1516;p114">
            <a:extLst>
              <a:ext uri="{FF2B5EF4-FFF2-40B4-BE49-F238E27FC236}">
                <a16:creationId xmlns:a16="http://schemas.microsoft.com/office/drawing/2014/main" id="{C0CA59AB-D1E7-1C45-8854-2DE8812F1CC5}"/>
              </a:ext>
            </a:extLst>
          </p:cNvPr>
          <p:cNvCxnSpPr>
            <a:cxnSpLocks/>
          </p:cNvCxnSpPr>
          <p:nvPr/>
        </p:nvCxnSpPr>
        <p:spPr>
          <a:xfrm>
            <a:off x="5828575" y="3248029"/>
            <a:ext cx="1495334" cy="0"/>
          </a:xfrm>
          <a:prstGeom prst="straightConnector1">
            <a:avLst/>
          </a:prstGeom>
          <a:noFill/>
          <a:ln w="12700" cap="rnd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28329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dirty="0"/>
              <a:t>Ingress Controller</a:t>
            </a:r>
            <a:endParaRPr dirty="0"/>
          </a:p>
        </p:txBody>
      </p:sp>
      <p:sp>
        <p:nvSpPr>
          <p:cNvPr id="1543" name="Google Shape;1543;p116"/>
          <p:cNvSpPr txBox="1"/>
          <p:nvPr/>
        </p:nvSpPr>
        <p:spPr>
          <a:xfrm>
            <a:off x="660302" y="1231047"/>
            <a:ext cx="10392893" cy="9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You will need to have an Ingress Controller for the previous rule to take effect. When using the K8s sandbox, an </a:t>
            </a:r>
            <a:r>
              <a:rPr lang="en-US" sz="2000" i="1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3"/>
              </a:rPr>
              <a:t>nginx</a:t>
            </a:r>
            <a:r>
              <a:rPr lang="en-US" sz="2000" i="1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based Ingress Controller is already running.</a:t>
            </a:r>
            <a:endParaRPr sz="2000"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1AD03B-5C18-194D-A9CF-ADC9660166DA}"/>
              </a:ext>
            </a:extLst>
          </p:cNvPr>
          <p:cNvSpPr/>
          <p:nvPr/>
        </p:nvSpPr>
        <p:spPr>
          <a:xfrm>
            <a:off x="660302" y="2394857"/>
            <a:ext cx="8564191" cy="248194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get deployments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--all-</a:t>
            </a:r>
            <a:r>
              <a:rPr lang="es-ES" dirty="0" err="1">
                <a:solidFill>
                  <a:srgbClr val="D19A66"/>
                </a:solidFill>
                <a:latin typeface="Helvetica" pitchFamily="2" charset="0"/>
              </a:rPr>
              <a:t>namespaces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NAMESPACE   NAME                            DESIRED CURRENT READY AGE </a:t>
            </a:r>
            <a:br>
              <a:rPr lang="es-ES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... </a:t>
            </a:r>
            <a:br>
              <a:rPr lang="es-ES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kube-system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    nginx-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ingress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-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controller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  1               1                1            1h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... </a:t>
            </a:r>
            <a:br>
              <a:rPr lang="es-ES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kubectl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get deployment nginx-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ingress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-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controller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-n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kube-system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-o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yaml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6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dirty="0"/>
              <a:t>Ingress: extra info</a:t>
            </a:r>
            <a:endParaRPr dirty="0"/>
          </a:p>
        </p:txBody>
      </p:sp>
      <p:sp>
        <p:nvSpPr>
          <p:cNvPr id="9" name="Google Shape;983;p92">
            <a:extLst>
              <a:ext uri="{FF2B5EF4-FFF2-40B4-BE49-F238E27FC236}">
                <a16:creationId xmlns:a16="http://schemas.microsoft.com/office/drawing/2014/main" id="{E3FE586E-FDA5-AD40-947A-301853DAC2AC}"/>
              </a:ext>
            </a:extLst>
          </p:cNvPr>
          <p:cNvSpPr txBox="1"/>
          <p:nvPr/>
        </p:nvSpPr>
        <p:spPr>
          <a:xfrm>
            <a:off x="879600" y="3107675"/>
            <a:ext cx="39954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Several controllers available</a:t>
            </a:r>
            <a:endParaRPr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984;p92">
            <a:extLst>
              <a:ext uri="{FF2B5EF4-FFF2-40B4-BE49-F238E27FC236}">
                <a16:creationId xmlns:a16="http://schemas.microsoft.com/office/drawing/2014/main" id="{459F9F2F-8B9A-2D47-AB57-57F5A9D47F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225" y="2112988"/>
            <a:ext cx="936100" cy="9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85;p92">
            <a:extLst>
              <a:ext uri="{FF2B5EF4-FFF2-40B4-BE49-F238E27FC236}">
                <a16:creationId xmlns:a16="http://schemas.microsoft.com/office/drawing/2014/main" id="{5C071494-9738-ED45-B8F8-F04B6C0749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475" y="1240273"/>
            <a:ext cx="24193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6;p92">
            <a:extLst>
              <a:ext uri="{FF2B5EF4-FFF2-40B4-BE49-F238E27FC236}">
                <a16:creationId xmlns:a16="http://schemas.microsoft.com/office/drawing/2014/main" id="{D7E69A58-A01A-9347-824E-886411EA88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375" y="2093863"/>
            <a:ext cx="837855" cy="7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7;p92">
            <a:extLst>
              <a:ext uri="{FF2B5EF4-FFF2-40B4-BE49-F238E27FC236}">
                <a16:creationId xmlns:a16="http://schemas.microsoft.com/office/drawing/2014/main" id="{3832714B-9797-8D40-B318-FC12582D72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1416" t="11621" r="18439" b="12471"/>
          <a:stretch/>
        </p:blipFill>
        <p:spPr>
          <a:xfrm>
            <a:off x="3682275" y="1930975"/>
            <a:ext cx="837850" cy="105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988;p92">
            <a:extLst>
              <a:ext uri="{FF2B5EF4-FFF2-40B4-BE49-F238E27FC236}">
                <a16:creationId xmlns:a16="http://schemas.microsoft.com/office/drawing/2014/main" id="{58EC3A0E-FAE5-9944-A7FB-E838DDE78034}"/>
              </a:ext>
            </a:extLst>
          </p:cNvPr>
          <p:cNvSpPr txBox="1"/>
          <p:nvPr/>
        </p:nvSpPr>
        <p:spPr>
          <a:xfrm>
            <a:off x="6816549" y="3208150"/>
            <a:ext cx="3813299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TLS Support (using secrets)</a:t>
            </a:r>
            <a:endParaRPr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991;p92">
            <a:extLst>
              <a:ext uri="{FF2B5EF4-FFF2-40B4-BE49-F238E27FC236}">
                <a16:creationId xmlns:a16="http://schemas.microsoft.com/office/drawing/2014/main" id="{C6B0618F-0F92-5748-855E-41346B46765A}"/>
              </a:ext>
            </a:extLst>
          </p:cNvPr>
          <p:cNvSpPr txBox="1"/>
          <p:nvPr/>
        </p:nvSpPr>
        <p:spPr>
          <a:xfrm>
            <a:off x="2784600" y="5774675"/>
            <a:ext cx="5841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Extra configuration using </a:t>
            </a:r>
            <a:r>
              <a:rPr lang="en-US" u="sng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annotations</a:t>
            </a:r>
            <a:endParaRPr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992;p92">
            <a:extLst>
              <a:ext uri="{FF2B5EF4-FFF2-40B4-BE49-F238E27FC236}">
                <a16:creationId xmlns:a16="http://schemas.microsoft.com/office/drawing/2014/main" id="{88C465ED-C9FD-B54A-AA12-DE44A87A8B0B}"/>
              </a:ext>
            </a:extLst>
          </p:cNvPr>
          <p:cNvSpPr txBox="1"/>
          <p:nvPr/>
        </p:nvSpPr>
        <p:spPr>
          <a:xfrm>
            <a:off x="2072325" y="4565706"/>
            <a:ext cx="299185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4A86E8"/>
                </a:solidFill>
                <a:ea typeface="Helvetica Neue"/>
                <a:cs typeface="Helvetica Neue"/>
                <a:sym typeface="Helvetica Neue"/>
              </a:rPr>
              <a:t>www to non-www redirection</a:t>
            </a:r>
            <a:endParaRPr sz="1400" dirty="0">
              <a:solidFill>
                <a:srgbClr val="4A86E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993;p92">
            <a:extLst>
              <a:ext uri="{FF2B5EF4-FFF2-40B4-BE49-F238E27FC236}">
                <a16:creationId xmlns:a16="http://schemas.microsoft.com/office/drawing/2014/main" id="{DAFEBC74-4105-6447-9291-62318764CAA1}"/>
              </a:ext>
            </a:extLst>
          </p:cNvPr>
          <p:cNvSpPr txBox="1"/>
          <p:nvPr/>
        </p:nvSpPr>
        <p:spPr>
          <a:xfrm>
            <a:off x="3463400" y="5122102"/>
            <a:ext cx="12756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4A86E8"/>
                </a:solidFill>
                <a:ea typeface="Helvetica Neue"/>
                <a:cs typeface="Helvetica Neue"/>
                <a:sym typeface="Helvetica Neue"/>
              </a:rPr>
              <a:t>basic auth</a:t>
            </a:r>
            <a:endParaRPr sz="1400" dirty="0">
              <a:solidFill>
                <a:srgbClr val="4A86E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994;p92">
            <a:extLst>
              <a:ext uri="{FF2B5EF4-FFF2-40B4-BE49-F238E27FC236}">
                <a16:creationId xmlns:a16="http://schemas.microsoft.com/office/drawing/2014/main" id="{BBADA48C-2AC6-7D4D-845F-F5FB5BD7894F}"/>
              </a:ext>
            </a:extLst>
          </p:cNvPr>
          <p:cNvSpPr txBox="1"/>
          <p:nvPr/>
        </p:nvSpPr>
        <p:spPr>
          <a:xfrm>
            <a:off x="5022726" y="4257113"/>
            <a:ext cx="1624899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4A86E8"/>
                </a:solidFill>
                <a:ea typeface="Helvetica Neue"/>
                <a:cs typeface="Helvetica Neue"/>
                <a:sym typeface="Helvetica Neue"/>
              </a:rPr>
              <a:t>rewrite target</a:t>
            </a:r>
            <a:endParaRPr sz="1400" dirty="0">
              <a:solidFill>
                <a:srgbClr val="4A86E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995;p92">
            <a:extLst>
              <a:ext uri="{FF2B5EF4-FFF2-40B4-BE49-F238E27FC236}">
                <a16:creationId xmlns:a16="http://schemas.microsoft.com/office/drawing/2014/main" id="{E843C7C7-FEAD-1C4A-A5CC-3CD9C8CCED89}"/>
              </a:ext>
            </a:extLst>
          </p:cNvPr>
          <p:cNvSpPr txBox="1"/>
          <p:nvPr/>
        </p:nvSpPr>
        <p:spPr>
          <a:xfrm>
            <a:off x="5125135" y="5122102"/>
            <a:ext cx="15873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4A86E8"/>
                </a:solidFill>
                <a:ea typeface="Helvetica Neue"/>
                <a:cs typeface="Helvetica Neue"/>
                <a:sym typeface="Helvetica Neue"/>
              </a:rPr>
              <a:t>IP Whitelisting</a:t>
            </a:r>
            <a:endParaRPr sz="1400" dirty="0">
              <a:solidFill>
                <a:srgbClr val="4A86E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996;p92">
            <a:extLst>
              <a:ext uri="{FF2B5EF4-FFF2-40B4-BE49-F238E27FC236}">
                <a16:creationId xmlns:a16="http://schemas.microsoft.com/office/drawing/2014/main" id="{AABCF9DE-F34E-AF4E-A7E2-9A33DCBB26F3}"/>
              </a:ext>
            </a:extLst>
          </p:cNvPr>
          <p:cNvSpPr txBox="1"/>
          <p:nvPr/>
        </p:nvSpPr>
        <p:spPr>
          <a:xfrm>
            <a:off x="6879318" y="4704859"/>
            <a:ext cx="15873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4A86E8"/>
                </a:solidFill>
                <a:ea typeface="Helvetica Neue"/>
                <a:cs typeface="Helvetica Neue"/>
                <a:sym typeface="Helvetica Neue"/>
              </a:rPr>
              <a:t>https forcing</a:t>
            </a:r>
            <a:endParaRPr sz="1400" dirty="0">
              <a:solidFill>
                <a:srgbClr val="4A86E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23E9AD-765B-6745-8608-CD214BAE84B2}"/>
              </a:ext>
            </a:extLst>
          </p:cNvPr>
          <p:cNvSpPr/>
          <p:nvPr/>
        </p:nvSpPr>
        <p:spPr>
          <a:xfrm>
            <a:off x="6938263" y="1591057"/>
            <a:ext cx="3056709" cy="145803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tls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-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hosts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    -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foo.bar.com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secretName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foo-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secret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4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27104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Persistence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25" name="Google Shape;1625;p124"/>
          <p:cNvSpPr txBox="1"/>
          <p:nvPr/>
        </p:nvSpPr>
        <p:spPr>
          <a:xfrm>
            <a:off x="760151" y="3099049"/>
            <a:ext cx="3927777" cy="100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Pods are ephemeral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626" name="Google Shape;1626;p124"/>
          <p:cNvSpPr txBox="1"/>
          <p:nvPr/>
        </p:nvSpPr>
        <p:spPr>
          <a:xfrm>
            <a:off x="760152" y="1478683"/>
            <a:ext cx="4859034" cy="100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Some applications require persistent data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627" name="Google Shape;1627;p124"/>
          <p:cNvSpPr txBox="1"/>
          <p:nvPr/>
        </p:nvSpPr>
        <p:spPr>
          <a:xfrm>
            <a:off x="760152" y="4719414"/>
            <a:ext cx="6021531" cy="100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Solution: use volumes to provide persistent storage</a:t>
            </a:r>
            <a:endParaRPr sz="200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628" name="Google Shape;1628;p124" descr="Screen Shot 2017-06-26 at 10.12.12.png"/>
          <p:cNvPicPr preferRelativeResize="0"/>
          <p:nvPr/>
        </p:nvPicPr>
        <p:blipFill rotWithShape="1">
          <a:blip r:embed="rId3">
            <a:alphaModFix/>
          </a:blip>
          <a:srcRect l="-2136" t="14524" r="74213" b="37493"/>
          <a:stretch/>
        </p:blipFill>
        <p:spPr>
          <a:xfrm>
            <a:off x="8000528" y="671619"/>
            <a:ext cx="2046881" cy="18588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A258069-EB60-46DD-85CD-F75C07D0E561}"/>
              </a:ext>
            </a:extLst>
          </p:cNvPr>
          <p:cNvGrpSpPr/>
          <p:nvPr/>
        </p:nvGrpSpPr>
        <p:grpSpPr>
          <a:xfrm>
            <a:off x="8055226" y="721668"/>
            <a:ext cx="3378270" cy="1758742"/>
            <a:chOff x="8055226" y="721668"/>
            <a:chExt cx="3378270" cy="1758742"/>
          </a:xfrm>
        </p:grpSpPr>
        <p:sp>
          <p:nvSpPr>
            <p:cNvPr id="1629" name="Google Shape;1629;p124"/>
            <p:cNvSpPr/>
            <p:nvPr/>
          </p:nvSpPr>
          <p:spPr>
            <a:xfrm>
              <a:off x="8055226" y="721668"/>
              <a:ext cx="1937495" cy="1758742"/>
            </a:xfrm>
            <a:prstGeom prst="flowChartSummingJunction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0" name="Google Shape;1630;p124"/>
            <p:cNvSpPr txBox="1"/>
            <p:nvPr/>
          </p:nvSpPr>
          <p:spPr>
            <a:xfrm>
              <a:off x="10133035" y="1369961"/>
              <a:ext cx="1300461" cy="462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ea typeface="Helvetica Neue"/>
                  <a:cs typeface="Calibri" panose="020F0502020204030204" pitchFamily="34" charset="0"/>
                  <a:sym typeface="Helvetica Neue"/>
                </a:rPr>
                <a:t>Data lost!</a:t>
              </a:r>
              <a:endParaRPr sz="14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6DEADA-0674-4EAF-80B2-5511572D0D80}"/>
              </a:ext>
            </a:extLst>
          </p:cNvPr>
          <p:cNvGrpSpPr/>
          <p:nvPr/>
        </p:nvGrpSpPr>
        <p:grpSpPr>
          <a:xfrm>
            <a:off x="8144028" y="2539682"/>
            <a:ext cx="3137108" cy="1987282"/>
            <a:chOff x="8144028" y="2539682"/>
            <a:chExt cx="3137108" cy="1987282"/>
          </a:xfrm>
        </p:grpSpPr>
        <p:pic>
          <p:nvPicPr>
            <p:cNvPr id="1624" name="Google Shape;1624;p124" descr="Screen Shot 2017-06-26 at 10.12.12.png"/>
            <p:cNvPicPr preferRelativeResize="0"/>
            <p:nvPr/>
          </p:nvPicPr>
          <p:blipFill rotWithShape="1">
            <a:blip r:embed="rId3">
              <a:alphaModFix/>
            </a:blip>
            <a:srcRect l="63849" b="25986"/>
            <a:stretch/>
          </p:blipFill>
          <p:spPr>
            <a:xfrm>
              <a:off x="8144028" y="2539682"/>
              <a:ext cx="1836646" cy="1987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2" name="Google Shape;1632;p124"/>
            <p:cNvSpPr/>
            <p:nvPr/>
          </p:nvSpPr>
          <p:spPr>
            <a:xfrm>
              <a:off x="8879962" y="3421152"/>
              <a:ext cx="670625" cy="61304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3" name="Google Shape;1633;p124"/>
            <p:cNvSpPr txBox="1"/>
            <p:nvPr/>
          </p:nvSpPr>
          <p:spPr>
            <a:xfrm>
              <a:off x="9980675" y="3426825"/>
              <a:ext cx="1300461" cy="462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400">
                  <a:solidFill>
                    <a:schemeClr val="tx2"/>
                  </a:solidFill>
                  <a:ea typeface="Helvetica Neue"/>
                  <a:cs typeface="Calibri" panose="020F0502020204030204" pitchFamily="34" charset="0"/>
                  <a:sym typeface="Helvetica Neue"/>
                </a:rPr>
                <a:t>Volume</a:t>
              </a:r>
              <a:endParaRPr sz="140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cxnSp>
          <p:nvCxnSpPr>
            <p:cNvPr id="1634" name="Google Shape;1634;p124"/>
            <p:cNvCxnSpPr>
              <a:stCxn id="1632" idx="6"/>
              <a:endCxn id="1633" idx="1"/>
            </p:cNvCxnSpPr>
            <p:nvPr/>
          </p:nvCxnSpPr>
          <p:spPr>
            <a:xfrm rot="10800000" flipH="1">
              <a:off x="9550587" y="3657790"/>
              <a:ext cx="430088" cy="698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D675117-52AB-45B9-AE77-268998F168ED}"/>
              </a:ext>
            </a:extLst>
          </p:cNvPr>
          <p:cNvGrpSpPr/>
          <p:nvPr/>
        </p:nvGrpSpPr>
        <p:grpSpPr>
          <a:xfrm>
            <a:off x="8165010" y="4526964"/>
            <a:ext cx="3039946" cy="1858841"/>
            <a:chOff x="8165010" y="4526964"/>
            <a:chExt cx="3039946" cy="1858841"/>
          </a:xfrm>
        </p:grpSpPr>
        <p:pic>
          <p:nvPicPr>
            <p:cNvPr id="1631" name="Google Shape;1631;p124" descr="Screen Shot 2017-06-26 at 10.12.12.png"/>
            <p:cNvPicPr preferRelativeResize="0"/>
            <p:nvPr/>
          </p:nvPicPr>
          <p:blipFill rotWithShape="1">
            <a:blip r:embed="rId3">
              <a:alphaModFix/>
            </a:blip>
            <a:srcRect l="63849" b="25986"/>
            <a:stretch/>
          </p:blipFill>
          <p:spPr>
            <a:xfrm>
              <a:off x="8165010" y="4526964"/>
              <a:ext cx="1717942" cy="1858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5" name="Google Shape;1635;p124"/>
            <p:cNvSpPr txBox="1"/>
            <p:nvPr/>
          </p:nvSpPr>
          <p:spPr>
            <a:xfrm>
              <a:off x="9904495" y="5331329"/>
              <a:ext cx="1300461" cy="462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400">
                  <a:solidFill>
                    <a:schemeClr val="tx2"/>
                  </a:solidFill>
                  <a:ea typeface="Helvetica Neue"/>
                  <a:cs typeface="Calibri" panose="020F0502020204030204" pitchFamily="34" charset="0"/>
                  <a:sym typeface="Helvetica Neue"/>
                </a:rPr>
                <a:t>Data safe!</a:t>
              </a:r>
              <a:endParaRPr sz="140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cxnSp>
          <p:nvCxnSpPr>
            <p:cNvPr id="1636" name="Google Shape;1636;p124"/>
            <p:cNvCxnSpPr/>
            <p:nvPr/>
          </p:nvCxnSpPr>
          <p:spPr>
            <a:xfrm rot="10800000" flipH="1">
              <a:off x="9474407" y="5562294"/>
              <a:ext cx="430088" cy="698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637" name="Google Shape;1637;p124"/>
          <p:cNvSpPr/>
          <p:nvPr/>
        </p:nvSpPr>
        <p:spPr>
          <a:xfrm>
            <a:off x="8055226" y="2702352"/>
            <a:ext cx="1937495" cy="1758742"/>
          </a:xfrm>
          <a:prstGeom prst="flowChartSummingJunction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1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5" grpId="0"/>
      <p:bldP spid="1627" grpId="0"/>
      <p:bldP spid="16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Adding persistence to a Pod</a:t>
            </a:r>
            <a:endParaRPr/>
          </a:p>
        </p:txBody>
      </p:sp>
      <p:sp>
        <p:nvSpPr>
          <p:cNvPr id="1650" name="Google Shape;1650;p125"/>
          <p:cNvSpPr txBox="1"/>
          <p:nvPr/>
        </p:nvSpPr>
        <p:spPr>
          <a:xfrm>
            <a:off x="4659236" y="1174862"/>
            <a:ext cx="7167833" cy="7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This depends on the type of volume</a:t>
            </a:r>
            <a:endParaRPr sz="20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2" name="Google Shape;1652;p125"/>
          <p:cNvSpPr txBox="1"/>
          <p:nvPr/>
        </p:nvSpPr>
        <p:spPr>
          <a:xfrm>
            <a:off x="4727443" y="1704435"/>
            <a:ext cx="2251188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b="1" dirty="0" err="1">
                <a:solidFill>
                  <a:schemeClr val="tx2"/>
                </a:solidFill>
              </a:rPr>
              <a:t>hostPath</a:t>
            </a:r>
            <a:r>
              <a:rPr lang="en-US" sz="1400" dirty="0">
                <a:solidFill>
                  <a:schemeClr val="tx2"/>
                </a:solidFill>
              </a:rPr>
              <a:t>: local node filesystem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654" name="Google Shape;1654;p125"/>
          <p:cNvSpPr txBox="1"/>
          <p:nvPr/>
        </p:nvSpPr>
        <p:spPr>
          <a:xfrm>
            <a:off x="8010238" y="3071517"/>
            <a:ext cx="3102692" cy="4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gcePersistentDisk</a:t>
            </a:r>
            <a:r>
              <a:rPr lang="en-US" sz="1400">
                <a:solidFill>
                  <a:schemeClr val="tx2"/>
                </a:solidFill>
              </a:rPr>
              <a:t>: Google Compute Engine storage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655" name="Google Shape;1655;p125"/>
          <p:cNvSpPr txBox="1"/>
          <p:nvPr/>
        </p:nvSpPr>
        <p:spPr>
          <a:xfrm>
            <a:off x="4753536" y="3071518"/>
            <a:ext cx="2707395" cy="4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b="1" dirty="0" err="1">
                <a:solidFill>
                  <a:schemeClr val="tx2"/>
                </a:solidFill>
              </a:rPr>
              <a:t>awsElasticBlockStore</a:t>
            </a:r>
            <a:r>
              <a:rPr lang="en-US" sz="1400" dirty="0">
                <a:solidFill>
                  <a:schemeClr val="tx2"/>
                </a:solidFill>
              </a:rPr>
              <a:t>: AWS 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EBS storage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657" name="Google Shape;1657;p125"/>
          <p:cNvSpPr txBox="1"/>
          <p:nvPr/>
        </p:nvSpPr>
        <p:spPr>
          <a:xfrm>
            <a:off x="4753536" y="4614112"/>
            <a:ext cx="3249654" cy="4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b="1" dirty="0" err="1">
                <a:solidFill>
                  <a:schemeClr val="tx2"/>
                </a:solidFill>
              </a:rPr>
              <a:t>configMap</a:t>
            </a:r>
            <a:r>
              <a:rPr lang="en-US" sz="1400" dirty="0">
                <a:solidFill>
                  <a:schemeClr val="tx2"/>
                </a:solidFill>
              </a:rPr>
              <a:t>: </a:t>
            </a:r>
            <a:r>
              <a:rPr lang="en-US" sz="1400" dirty="0" err="1">
                <a:solidFill>
                  <a:schemeClr val="tx2"/>
                </a:solidFill>
              </a:rPr>
              <a:t>kubernetes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configmap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660" name="Google Shape;1660;p125"/>
          <p:cNvSpPr txBox="1"/>
          <p:nvPr/>
        </p:nvSpPr>
        <p:spPr>
          <a:xfrm>
            <a:off x="8010238" y="4614112"/>
            <a:ext cx="2707395" cy="4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secret</a:t>
            </a:r>
            <a:r>
              <a:rPr lang="en-US" sz="1400" dirty="0">
                <a:solidFill>
                  <a:schemeClr val="tx2"/>
                </a:solidFill>
              </a:rPr>
              <a:t>: </a:t>
            </a:r>
            <a:r>
              <a:rPr lang="en-US" sz="1400" dirty="0" err="1">
                <a:solidFill>
                  <a:schemeClr val="tx2"/>
                </a:solidFill>
              </a:rPr>
              <a:t>kubernetes</a:t>
            </a:r>
            <a:r>
              <a:rPr lang="en-US" sz="1400" dirty="0">
                <a:solidFill>
                  <a:schemeClr val="tx2"/>
                </a:solidFill>
              </a:rPr>
              <a:t> secret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663" name="Google Shape;1663;p125"/>
          <p:cNvSpPr txBox="1"/>
          <p:nvPr/>
        </p:nvSpPr>
        <p:spPr>
          <a:xfrm>
            <a:off x="8003190" y="1704435"/>
            <a:ext cx="2369683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nfs</a:t>
            </a:r>
            <a:r>
              <a:rPr lang="en-US" sz="1400">
                <a:solidFill>
                  <a:schemeClr val="tx2"/>
                </a:solidFill>
              </a:rPr>
              <a:t>: NFS mount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608066-81F6-5840-89AB-465159A3C595}"/>
              </a:ext>
            </a:extLst>
          </p:cNvPr>
          <p:cNvSpPr/>
          <p:nvPr/>
        </p:nvSpPr>
        <p:spPr>
          <a:xfrm>
            <a:off x="4809885" y="2316606"/>
            <a:ext cx="2369683" cy="70427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hostPath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    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path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/data</a:t>
            </a: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379F3F6-1A92-B74F-8393-5040F9B7400D}"/>
              </a:ext>
            </a:extLst>
          </p:cNvPr>
          <p:cNvSpPr/>
          <p:nvPr/>
        </p:nvSpPr>
        <p:spPr>
          <a:xfrm>
            <a:off x="8054903" y="2178817"/>
            <a:ext cx="2369683" cy="84206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nfs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path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/data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server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nfs-hostname</a:t>
            </a: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3FB0B4E-7D55-4B41-8A34-B491B8C858C3}"/>
              </a:ext>
            </a:extLst>
          </p:cNvPr>
          <p:cNvSpPr/>
          <p:nvPr/>
        </p:nvSpPr>
        <p:spPr>
          <a:xfrm>
            <a:off x="4848423" y="3701142"/>
            <a:ext cx="2612508" cy="85747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awsElasticBlockStore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volumeID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vol-0a07f3e37b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fsType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ext4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E802B07-2375-564A-BED0-EDBCB0B8FC31}"/>
              </a:ext>
            </a:extLst>
          </p:cNvPr>
          <p:cNvSpPr/>
          <p:nvPr/>
        </p:nvSpPr>
        <p:spPr>
          <a:xfrm>
            <a:off x="8054903" y="3701142"/>
            <a:ext cx="2456343" cy="85747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gcePersistentDisk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pdName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my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-data-disk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fsType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ext4</a:t>
            </a: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1A6BB25-4332-164A-A31D-2182A7424738}"/>
              </a:ext>
            </a:extLst>
          </p:cNvPr>
          <p:cNvSpPr/>
          <p:nvPr/>
        </p:nvSpPr>
        <p:spPr>
          <a:xfrm>
            <a:off x="4848423" y="5118291"/>
            <a:ext cx="2369683" cy="139572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configMap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log-config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items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key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log_level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path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log_level</a:t>
            </a: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06BE89-7ECD-E146-AAFF-96E1AE23A996}"/>
              </a:ext>
            </a:extLst>
          </p:cNvPr>
          <p:cNvSpPr/>
          <p:nvPr/>
        </p:nvSpPr>
        <p:spPr>
          <a:xfrm>
            <a:off x="8054903" y="5087465"/>
            <a:ext cx="2369683" cy="70427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secret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secretName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mysecret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EE5C4DD-9CB2-E740-AD31-55C4DC858D70}"/>
              </a:ext>
            </a:extLst>
          </p:cNvPr>
          <p:cNvSpPr/>
          <p:nvPr/>
        </p:nvSpPr>
        <p:spPr>
          <a:xfrm>
            <a:off x="468678" y="1377819"/>
            <a:ext cx="3485455" cy="464664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v1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Pod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example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busybox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busy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volumeMounts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mountPath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/busy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volumes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&lt;???????&gt;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8" name="Google Shape;1648;p125">
            <a:extLst>
              <a:ext uri="{FF2B5EF4-FFF2-40B4-BE49-F238E27FC236}">
                <a16:creationId xmlns:a16="http://schemas.microsoft.com/office/drawing/2014/main" id="{D791D9B4-9BBD-E84E-A291-6E2648DB2CD2}"/>
              </a:ext>
            </a:extLst>
          </p:cNvPr>
          <p:cNvSpPr/>
          <p:nvPr/>
        </p:nvSpPr>
        <p:spPr>
          <a:xfrm>
            <a:off x="751753" y="5482200"/>
            <a:ext cx="1875112" cy="28972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Google Shape;1649;p125">
            <a:extLst>
              <a:ext uri="{FF2B5EF4-FFF2-40B4-BE49-F238E27FC236}">
                <a16:creationId xmlns:a16="http://schemas.microsoft.com/office/drawing/2014/main" id="{CF73DC26-A795-1B44-9182-F97B9D0CE98A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2626865" y="1555613"/>
            <a:ext cx="2032371" cy="40714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E1CC4D2-3C29-B343-9D3B-8FE4A787217A}"/>
              </a:ext>
            </a:extLst>
          </p:cNvPr>
          <p:cNvSpPr/>
          <p:nvPr/>
        </p:nvSpPr>
        <p:spPr>
          <a:xfrm>
            <a:off x="469247" y="4876801"/>
            <a:ext cx="3485455" cy="92805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381E2C3-4E17-7D4F-9109-0066B03F5752}"/>
              </a:ext>
            </a:extLst>
          </p:cNvPr>
          <p:cNvSpPr/>
          <p:nvPr/>
        </p:nvSpPr>
        <p:spPr>
          <a:xfrm>
            <a:off x="467088" y="3924309"/>
            <a:ext cx="3485455" cy="15152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26"/>
          <p:cNvSpPr txBox="1">
            <a:spLocks noGrp="1"/>
          </p:cNvSpPr>
          <p:nvPr>
            <p:ph type="title"/>
          </p:nvPr>
        </p:nvSpPr>
        <p:spPr>
          <a:xfrm>
            <a:off x="579809" y="281717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/>
              <a:t>Example: sharing volumes between containers</a:t>
            </a:r>
            <a:endParaRPr dirty="0"/>
          </a:p>
        </p:txBody>
      </p:sp>
      <p:pic>
        <p:nvPicPr>
          <p:cNvPr id="1671" name="Google Shape;1671;p126" descr="Screen Shot 2017-06-26 at 10.12.12.png"/>
          <p:cNvPicPr preferRelativeResize="0"/>
          <p:nvPr/>
        </p:nvPicPr>
        <p:blipFill rotWithShape="1">
          <a:blip r:embed="rId3">
            <a:alphaModFix/>
          </a:blip>
          <a:srcRect l="63849" b="25986"/>
          <a:stretch/>
        </p:blipFill>
        <p:spPr>
          <a:xfrm>
            <a:off x="7683748" y="1516823"/>
            <a:ext cx="1836646" cy="1987282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26"/>
          <p:cNvSpPr txBox="1"/>
          <p:nvPr/>
        </p:nvSpPr>
        <p:spPr>
          <a:xfrm>
            <a:off x="6574462" y="4584074"/>
            <a:ext cx="4607344" cy="43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emptyDir</a:t>
            </a:r>
            <a:r>
              <a:rPr lang="en-US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: persistent storage only until pod is deleted </a:t>
            </a:r>
            <a:endParaRPr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5D925D-A655-F646-A9AA-9B68057900F5}"/>
              </a:ext>
            </a:extLst>
          </p:cNvPr>
          <p:cNvSpPr/>
          <p:nvPr/>
        </p:nvSpPr>
        <p:spPr>
          <a:xfrm>
            <a:off x="579809" y="1071154"/>
            <a:ext cx="4954061" cy="527739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D19A66"/>
                </a:solidFill>
                <a:latin typeface="Helvetica" pitchFamily="2" charset="0"/>
              </a:rPr>
              <a:t>v1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7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Pod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7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example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7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7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busy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busybox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volumeMounts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7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mountPath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/busy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box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busybox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volumeMounts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7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mountPath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/box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volumes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7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17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700" dirty="0">
                <a:solidFill>
                  <a:srgbClr val="E06C75"/>
                </a:solidFill>
                <a:latin typeface="Helvetica" pitchFamily="2" charset="0"/>
              </a:rPr>
              <a:t>emptyDir</a:t>
            </a:r>
            <a:r>
              <a:rPr lang="es-ES" sz="17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700" dirty="0">
                <a:solidFill>
                  <a:srgbClr val="98C379"/>
                </a:solidFill>
                <a:latin typeface="Helvetica" pitchFamily="2" charset="0"/>
              </a:rPr>
              <a:t>{}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0" name="Google Shape;1673;p126">
            <a:extLst>
              <a:ext uri="{FF2B5EF4-FFF2-40B4-BE49-F238E27FC236}">
                <a16:creationId xmlns:a16="http://schemas.microsoft.com/office/drawing/2014/main" id="{01DAB98F-2498-1A4D-9B4D-EED27E7578A0}"/>
              </a:ext>
            </a:extLst>
          </p:cNvPr>
          <p:cNvSpPr/>
          <p:nvPr/>
        </p:nvSpPr>
        <p:spPr>
          <a:xfrm>
            <a:off x="688903" y="5860870"/>
            <a:ext cx="1875112" cy="367936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cxnSp>
        <p:nvCxnSpPr>
          <p:cNvPr id="11" name="Google Shape;1674;p126">
            <a:extLst>
              <a:ext uri="{FF2B5EF4-FFF2-40B4-BE49-F238E27FC236}">
                <a16:creationId xmlns:a16="http://schemas.microsoft.com/office/drawing/2014/main" id="{161B1729-ABF2-3C4C-A1AA-953CE8C2E256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2564015" y="4785888"/>
            <a:ext cx="3627269" cy="12589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18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In the developer’s shoes</a:t>
            </a:r>
            <a:endParaRPr/>
          </a:p>
        </p:txBody>
      </p:sp>
      <p:sp>
        <p:nvSpPr>
          <p:cNvPr id="1683" name="Google Shape;1683;p127"/>
          <p:cNvSpPr txBox="1"/>
          <p:nvPr/>
        </p:nvSpPr>
        <p:spPr>
          <a:xfrm>
            <a:off x="4556562" y="933925"/>
            <a:ext cx="7107249" cy="7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So far it </a:t>
            </a: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is</a:t>
            </a:r>
            <a:r>
              <a:rPr lang="en-US" sz="20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 too specific</a:t>
            </a:r>
            <a:endParaRPr sz="20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7" name="Google Shape;1687;p127"/>
          <p:cNvSpPr txBox="1"/>
          <p:nvPr/>
        </p:nvSpPr>
        <p:spPr>
          <a:xfrm>
            <a:off x="4556563" y="2667348"/>
            <a:ext cx="7632412" cy="7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Why would I need to know these low-level details?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688" name="Google Shape;1688;p127"/>
          <p:cNvSpPr txBox="1"/>
          <p:nvPr/>
        </p:nvSpPr>
        <p:spPr>
          <a:xfrm>
            <a:off x="4556563" y="3429625"/>
            <a:ext cx="7271306" cy="7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I would need to know set of requirements: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○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Size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○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Read only or Read or Write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○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Storage backend (only if it is important)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○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etc...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689" name="Google Shape;1689;p127"/>
          <p:cNvSpPr txBox="1"/>
          <p:nvPr/>
        </p:nvSpPr>
        <p:spPr>
          <a:xfrm>
            <a:off x="4556563" y="5401874"/>
            <a:ext cx="7271306" cy="76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Can the cluster get me a volume given a set of requirements?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8" name="Google Shape;1709;p128">
            <a:extLst>
              <a:ext uri="{FF2B5EF4-FFF2-40B4-BE49-F238E27FC236}">
                <a16:creationId xmlns:a16="http://schemas.microsoft.com/office/drawing/2014/main" id="{8188B340-E0A1-184C-B452-BEE5D226ACEB}"/>
              </a:ext>
            </a:extLst>
          </p:cNvPr>
          <p:cNvSpPr/>
          <p:nvPr/>
        </p:nvSpPr>
        <p:spPr>
          <a:xfrm>
            <a:off x="10887178" y="297118"/>
            <a:ext cx="663857" cy="613054"/>
          </a:xfrm>
          <a:custGeom>
            <a:avLst/>
            <a:gdLst/>
            <a:ahLst/>
            <a:cxnLst/>
            <a:rect l="l" t="t" r="r" b="b"/>
            <a:pathLst>
              <a:path w="197775" h="207869" extrusionOk="0">
                <a:moveTo>
                  <a:pt x="82064" y="1"/>
                </a:moveTo>
                <a:lnTo>
                  <a:pt x="73091" y="1496"/>
                </a:lnTo>
                <a:lnTo>
                  <a:pt x="64866" y="4300"/>
                </a:lnTo>
                <a:lnTo>
                  <a:pt x="60006" y="7852"/>
                </a:lnTo>
                <a:lnTo>
                  <a:pt x="57389" y="10656"/>
                </a:lnTo>
                <a:lnTo>
                  <a:pt x="56454" y="12338"/>
                </a:lnTo>
                <a:lnTo>
                  <a:pt x="53463" y="12151"/>
                </a:lnTo>
                <a:lnTo>
                  <a:pt x="48042" y="14207"/>
                </a:lnTo>
                <a:lnTo>
                  <a:pt x="45799" y="16451"/>
                </a:lnTo>
                <a:lnTo>
                  <a:pt x="44304" y="19068"/>
                </a:lnTo>
                <a:lnTo>
                  <a:pt x="43369" y="25236"/>
                </a:lnTo>
                <a:lnTo>
                  <a:pt x="44677" y="35144"/>
                </a:lnTo>
                <a:lnTo>
                  <a:pt x="46173" y="40565"/>
                </a:lnTo>
                <a:lnTo>
                  <a:pt x="44490" y="42060"/>
                </a:lnTo>
                <a:lnTo>
                  <a:pt x="43369" y="43930"/>
                </a:lnTo>
                <a:lnTo>
                  <a:pt x="42621" y="45799"/>
                </a:lnTo>
                <a:lnTo>
                  <a:pt x="41873" y="49724"/>
                </a:lnTo>
                <a:lnTo>
                  <a:pt x="41873" y="51781"/>
                </a:lnTo>
                <a:lnTo>
                  <a:pt x="42060" y="55706"/>
                </a:lnTo>
                <a:lnTo>
                  <a:pt x="43930" y="60379"/>
                </a:lnTo>
                <a:lnTo>
                  <a:pt x="45799" y="62623"/>
                </a:lnTo>
                <a:lnTo>
                  <a:pt x="46921" y="63370"/>
                </a:lnTo>
                <a:lnTo>
                  <a:pt x="47107" y="67483"/>
                </a:lnTo>
                <a:lnTo>
                  <a:pt x="49164" y="75895"/>
                </a:lnTo>
                <a:lnTo>
                  <a:pt x="52715" y="83559"/>
                </a:lnTo>
                <a:lnTo>
                  <a:pt x="57576" y="90288"/>
                </a:lnTo>
                <a:lnTo>
                  <a:pt x="60753" y="93279"/>
                </a:lnTo>
                <a:lnTo>
                  <a:pt x="60753" y="106738"/>
                </a:lnTo>
                <a:lnTo>
                  <a:pt x="52342" y="109916"/>
                </a:lnTo>
                <a:lnTo>
                  <a:pt x="43743" y="112907"/>
                </a:lnTo>
                <a:lnTo>
                  <a:pt x="29536" y="117767"/>
                </a:lnTo>
                <a:lnTo>
                  <a:pt x="13086" y="125432"/>
                </a:lnTo>
                <a:lnTo>
                  <a:pt x="7478" y="129918"/>
                </a:lnTo>
                <a:lnTo>
                  <a:pt x="5235" y="133283"/>
                </a:lnTo>
                <a:lnTo>
                  <a:pt x="4487" y="135152"/>
                </a:lnTo>
                <a:lnTo>
                  <a:pt x="2992" y="140386"/>
                </a:lnTo>
                <a:lnTo>
                  <a:pt x="1122" y="152537"/>
                </a:lnTo>
                <a:lnTo>
                  <a:pt x="1" y="169174"/>
                </a:lnTo>
                <a:lnTo>
                  <a:pt x="1" y="172725"/>
                </a:lnTo>
                <a:lnTo>
                  <a:pt x="188" y="174034"/>
                </a:lnTo>
                <a:lnTo>
                  <a:pt x="1122" y="175155"/>
                </a:lnTo>
                <a:lnTo>
                  <a:pt x="2057" y="176090"/>
                </a:lnTo>
                <a:lnTo>
                  <a:pt x="3366" y="176277"/>
                </a:lnTo>
                <a:lnTo>
                  <a:pt x="98701" y="176277"/>
                </a:lnTo>
                <a:lnTo>
                  <a:pt x="97392" y="174034"/>
                </a:lnTo>
                <a:lnTo>
                  <a:pt x="96831" y="172725"/>
                </a:lnTo>
                <a:lnTo>
                  <a:pt x="97579" y="170108"/>
                </a:lnTo>
                <a:lnTo>
                  <a:pt x="98701" y="169174"/>
                </a:lnTo>
                <a:lnTo>
                  <a:pt x="106739" y="164313"/>
                </a:lnTo>
                <a:lnTo>
                  <a:pt x="106365" y="161322"/>
                </a:lnTo>
                <a:lnTo>
                  <a:pt x="106365" y="158331"/>
                </a:lnTo>
                <a:lnTo>
                  <a:pt x="106365" y="155154"/>
                </a:lnTo>
                <a:lnTo>
                  <a:pt x="106739" y="152163"/>
                </a:lnTo>
                <a:lnTo>
                  <a:pt x="98701" y="147303"/>
                </a:lnTo>
                <a:lnTo>
                  <a:pt x="97579" y="146368"/>
                </a:lnTo>
                <a:lnTo>
                  <a:pt x="97018" y="145059"/>
                </a:lnTo>
                <a:lnTo>
                  <a:pt x="96831" y="143751"/>
                </a:lnTo>
                <a:lnTo>
                  <a:pt x="97392" y="142442"/>
                </a:lnTo>
                <a:lnTo>
                  <a:pt x="111412" y="117394"/>
                </a:lnTo>
                <a:lnTo>
                  <a:pt x="112160" y="116272"/>
                </a:lnTo>
                <a:lnTo>
                  <a:pt x="114777" y="115524"/>
                </a:lnTo>
                <a:lnTo>
                  <a:pt x="116085" y="116085"/>
                </a:lnTo>
                <a:lnTo>
                  <a:pt x="124123" y="120945"/>
                </a:lnTo>
                <a:lnTo>
                  <a:pt x="126740" y="119076"/>
                </a:lnTo>
                <a:lnTo>
                  <a:pt x="129357" y="117394"/>
                </a:lnTo>
                <a:lnTo>
                  <a:pt x="119076" y="113842"/>
                </a:lnTo>
                <a:lnTo>
                  <a:pt x="112533" y="111412"/>
                </a:lnTo>
                <a:lnTo>
                  <a:pt x="105804" y="108608"/>
                </a:lnTo>
                <a:lnTo>
                  <a:pt x="101131" y="106738"/>
                </a:lnTo>
                <a:lnTo>
                  <a:pt x="101131" y="89915"/>
                </a:lnTo>
                <a:lnTo>
                  <a:pt x="102626" y="88793"/>
                </a:lnTo>
                <a:lnTo>
                  <a:pt x="106365" y="84681"/>
                </a:lnTo>
                <a:lnTo>
                  <a:pt x="109916" y="78325"/>
                </a:lnTo>
                <a:lnTo>
                  <a:pt x="112533" y="69165"/>
                </a:lnTo>
                <a:lnTo>
                  <a:pt x="113094" y="63183"/>
                </a:lnTo>
                <a:lnTo>
                  <a:pt x="115150" y="61688"/>
                </a:lnTo>
                <a:lnTo>
                  <a:pt x="116459" y="59258"/>
                </a:lnTo>
                <a:lnTo>
                  <a:pt x="117207" y="57389"/>
                </a:lnTo>
                <a:lnTo>
                  <a:pt x="117954" y="53463"/>
                </a:lnTo>
                <a:lnTo>
                  <a:pt x="118141" y="51407"/>
                </a:lnTo>
                <a:lnTo>
                  <a:pt x="118141" y="48229"/>
                </a:lnTo>
                <a:lnTo>
                  <a:pt x="115898" y="42621"/>
                </a:lnTo>
                <a:lnTo>
                  <a:pt x="113842" y="40191"/>
                </a:lnTo>
                <a:lnTo>
                  <a:pt x="115524" y="35705"/>
                </a:lnTo>
                <a:lnTo>
                  <a:pt x="117768" y="26171"/>
                </a:lnTo>
                <a:lnTo>
                  <a:pt x="117954" y="19068"/>
                </a:lnTo>
                <a:lnTo>
                  <a:pt x="117207" y="15329"/>
                </a:lnTo>
                <a:lnTo>
                  <a:pt x="116646" y="13273"/>
                </a:lnTo>
                <a:lnTo>
                  <a:pt x="114590" y="9721"/>
                </a:lnTo>
                <a:lnTo>
                  <a:pt x="109729" y="5422"/>
                </a:lnTo>
                <a:lnTo>
                  <a:pt x="100944" y="1683"/>
                </a:lnTo>
                <a:lnTo>
                  <a:pt x="91223" y="188"/>
                </a:lnTo>
                <a:lnTo>
                  <a:pt x="86363" y="1"/>
                </a:lnTo>
                <a:close/>
                <a:moveTo>
                  <a:pt x="149172" y="135339"/>
                </a:moveTo>
                <a:lnTo>
                  <a:pt x="155715" y="135900"/>
                </a:lnTo>
                <a:lnTo>
                  <a:pt x="161883" y="138330"/>
                </a:lnTo>
                <a:lnTo>
                  <a:pt x="166930" y="142442"/>
                </a:lnTo>
                <a:lnTo>
                  <a:pt x="170856" y="147863"/>
                </a:lnTo>
                <a:lnTo>
                  <a:pt x="173099" y="154406"/>
                </a:lnTo>
                <a:lnTo>
                  <a:pt x="173286" y="158331"/>
                </a:lnTo>
                <a:lnTo>
                  <a:pt x="173099" y="160575"/>
                </a:lnTo>
                <a:lnTo>
                  <a:pt x="172351" y="164874"/>
                </a:lnTo>
                <a:lnTo>
                  <a:pt x="169734" y="170856"/>
                </a:lnTo>
                <a:lnTo>
                  <a:pt x="163753" y="177212"/>
                </a:lnTo>
                <a:lnTo>
                  <a:pt x="157958" y="180016"/>
                </a:lnTo>
                <a:lnTo>
                  <a:pt x="153658" y="180950"/>
                </a:lnTo>
                <a:lnTo>
                  <a:pt x="151415" y="181137"/>
                </a:lnTo>
                <a:lnTo>
                  <a:pt x="147490" y="181137"/>
                </a:lnTo>
                <a:lnTo>
                  <a:pt x="140760" y="179268"/>
                </a:lnTo>
                <a:lnTo>
                  <a:pt x="135152" y="175716"/>
                </a:lnTo>
                <a:lnTo>
                  <a:pt x="131040" y="170669"/>
                </a:lnTo>
                <a:lnTo>
                  <a:pt x="128236" y="164687"/>
                </a:lnTo>
                <a:lnTo>
                  <a:pt x="127301" y="158145"/>
                </a:lnTo>
                <a:lnTo>
                  <a:pt x="128236" y="151602"/>
                </a:lnTo>
                <a:lnTo>
                  <a:pt x="131227" y="145246"/>
                </a:lnTo>
                <a:lnTo>
                  <a:pt x="133844" y="142442"/>
                </a:lnTo>
                <a:lnTo>
                  <a:pt x="136461" y="139825"/>
                </a:lnTo>
                <a:lnTo>
                  <a:pt x="142629" y="136461"/>
                </a:lnTo>
                <a:lnTo>
                  <a:pt x="149172" y="135339"/>
                </a:lnTo>
                <a:close/>
                <a:moveTo>
                  <a:pt x="142629" y="109355"/>
                </a:moveTo>
                <a:lnTo>
                  <a:pt x="142629" y="116272"/>
                </a:lnTo>
                <a:lnTo>
                  <a:pt x="142442" y="117394"/>
                </a:lnTo>
                <a:lnTo>
                  <a:pt x="141321" y="119076"/>
                </a:lnTo>
                <a:lnTo>
                  <a:pt x="140386" y="119637"/>
                </a:lnTo>
                <a:lnTo>
                  <a:pt x="136648" y="121132"/>
                </a:lnTo>
                <a:lnTo>
                  <a:pt x="129731" y="125432"/>
                </a:lnTo>
                <a:lnTo>
                  <a:pt x="126553" y="127862"/>
                </a:lnTo>
                <a:lnTo>
                  <a:pt x="125619" y="128422"/>
                </a:lnTo>
                <a:lnTo>
                  <a:pt x="123562" y="128796"/>
                </a:lnTo>
                <a:lnTo>
                  <a:pt x="122628" y="128236"/>
                </a:lnTo>
                <a:lnTo>
                  <a:pt x="115524" y="123936"/>
                </a:lnTo>
                <a:lnTo>
                  <a:pt x="105056" y="143003"/>
                </a:lnTo>
                <a:lnTo>
                  <a:pt x="112160" y="147303"/>
                </a:lnTo>
                <a:lnTo>
                  <a:pt x="113094" y="147863"/>
                </a:lnTo>
                <a:lnTo>
                  <a:pt x="113842" y="149920"/>
                </a:lnTo>
                <a:lnTo>
                  <a:pt x="113842" y="151041"/>
                </a:lnTo>
                <a:lnTo>
                  <a:pt x="113281" y="154593"/>
                </a:lnTo>
                <a:lnTo>
                  <a:pt x="113281" y="158331"/>
                </a:lnTo>
                <a:lnTo>
                  <a:pt x="113281" y="161883"/>
                </a:lnTo>
                <a:lnTo>
                  <a:pt x="113842" y="165622"/>
                </a:lnTo>
                <a:lnTo>
                  <a:pt x="113842" y="166556"/>
                </a:lnTo>
                <a:lnTo>
                  <a:pt x="113094" y="168613"/>
                </a:lnTo>
                <a:lnTo>
                  <a:pt x="112160" y="169174"/>
                </a:lnTo>
                <a:lnTo>
                  <a:pt x="105056" y="173473"/>
                </a:lnTo>
                <a:lnTo>
                  <a:pt x="115524" y="192727"/>
                </a:lnTo>
                <a:lnTo>
                  <a:pt x="122628" y="188427"/>
                </a:lnTo>
                <a:lnTo>
                  <a:pt x="123749" y="187867"/>
                </a:lnTo>
                <a:lnTo>
                  <a:pt x="125806" y="188054"/>
                </a:lnTo>
                <a:lnTo>
                  <a:pt x="126553" y="188801"/>
                </a:lnTo>
                <a:lnTo>
                  <a:pt x="129731" y="191044"/>
                </a:lnTo>
                <a:lnTo>
                  <a:pt x="139638" y="195905"/>
                </a:lnTo>
                <a:lnTo>
                  <a:pt x="143751" y="197587"/>
                </a:lnTo>
                <a:lnTo>
                  <a:pt x="144686" y="198148"/>
                </a:lnTo>
                <a:lnTo>
                  <a:pt x="145807" y="199830"/>
                </a:lnTo>
                <a:lnTo>
                  <a:pt x="145994" y="200952"/>
                </a:lnTo>
                <a:lnTo>
                  <a:pt x="145994" y="207868"/>
                </a:lnTo>
                <a:lnTo>
                  <a:pt x="162818" y="207868"/>
                </a:lnTo>
                <a:lnTo>
                  <a:pt x="162818" y="200952"/>
                </a:lnTo>
                <a:lnTo>
                  <a:pt x="162818" y="199830"/>
                </a:lnTo>
                <a:lnTo>
                  <a:pt x="164127" y="198148"/>
                </a:lnTo>
                <a:lnTo>
                  <a:pt x="165061" y="197587"/>
                </a:lnTo>
                <a:lnTo>
                  <a:pt x="167491" y="196465"/>
                </a:lnTo>
                <a:lnTo>
                  <a:pt x="171791" y="193101"/>
                </a:lnTo>
                <a:lnTo>
                  <a:pt x="173660" y="191231"/>
                </a:lnTo>
                <a:lnTo>
                  <a:pt x="174969" y="189923"/>
                </a:lnTo>
                <a:lnTo>
                  <a:pt x="176277" y="188801"/>
                </a:lnTo>
                <a:lnTo>
                  <a:pt x="177025" y="188240"/>
                </a:lnTo>
                <a:lnTo>
                  <a:pt x="179081" y="187867"/>
                </a:lnTo>
                <a:lnTo>
                  <a:pt x="180203" y="188240"/>
                </a:lnTo>
                <a:lnTo>
                  <a:pt x="187306" y="192727"/>
                </a:lnTo>
                <a:lnTo>
                  <a:pt x="197774" y="173660"/>
                </a:lnTo>
                <a:lnTo>
                  <a:pt x="190671" y="169174"/>
                </a:lnTo>
                <a:lnTo>
                  <a:pt x="189736" y="168613"/>
                </a:lnTo>
                <a:lnTo>
                  <a:pt x="188801" y="166556"/>
                </a:lnTo>
                <a:lnTo>
                  <a:pt x="188988" y="165622"/>
                </a:lnTo>
                <a:lnTo>
                  <a:pt x="189549" y="161883"/>
                </a:lnTo>
                <a:lnTo>
                  <a:pt x="189549" y="154593"/>
                </a:lnTo>
                <a:lnTo>
                  <a:pt x="188988" y="151041"/>
                </a:lnTo>
                <a:lnTo>
                  <a:pt x="188801" y="149920"/>
                </a:lnTo>
                <a:lnTo>
                  <a:pt x="189736" y="147863"/>
                </a:lnTo>
                <a:lnTo>
                  <a:pt x="190671" y="147303"/>
                </a:lnTo>
                <a:lnTo>
                  <a:pt x="197774" y="143003"/>
                </a:lnTo>
                <a:lnTo>
                  <a:pt x="187306" y="123936"/>
                </a:lnTo>
                <a:lnTo>
                  <a:pt x="180203" y="128236"/>
                </a:lnTo>
                <a:lnTo>
                  <a:pt x="179268" y="128796"/>
                </a:lnTo>
                <a:lnTo>
                  <a:pt x="177212" y="128609"/>
                </a:lnTo>
                <a:lnTo>
                  <a:pt x="176277" y="127862"/>
                </a:lnTo>
                <a:lnTo>
                  <a:pt x="175155" y="126927"/>
                </a:lnTo>
                <a:lnTo>
                  <a:pt x="172912" y="124684"/>
                </a:lnTo>
                <a:lnTo>
                  <a:pt x="167865" y="120945"/>
                </a:lnTo>
                <a:lnTo>
                  <a:pt x="165061" y="119637"/>
                </a:lnTo>
                <a:lnTo>
                  <a:pt x="164127" y="119076"/>
                </a:lnTo>
                <a:lnTo>
                  <a:pt x="163005" y="117394"/>
                </a:lnTo>
                <a:lnTo>
                  <a:pt x="162818" y="116272"/>
                </a:lnTo>
                <a:lnTo>
                  <a:pt x="162818" y="109355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 dirty="0"/>
          </a:p>
        </p:txBody>
      </p:sp>
      <p:sp>
        <p:nvSpPr>
          <p:cNvPr id="19" name="Google Shape;1710;p128">
            <a:extLst>
              <a:ext uri="{FF2B5EF4-FFF2-40B4-BE49-F238E27FC236}">
                <a16:creationId xmlns:a16="http://schemas.microsoft.com/office/drawing/2014/main" id="{60055033-7796-024D-8C8F-6CDE2B265E2F}"/>
              </a:ext>
            </a:extLst>
          </p:cNvPr>
          <p:cNvSpPr txBox="1"/>
          <p:nvPr/>
        </p:nvSpPr>
        <p:spPr>
          <a:xfrm>
            <a:off x="10614999" y="761546"/>
            <a:ext cx="1312445" cy="29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</a:t>
            </a:r>
            <a:endParaRPr sz="1799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5D642CC-1A51-0043-B3BB-B756582604D5}"/>
              </a:ext>
            </a:extLst>
          </p:cNvPr>
          <p:cNvSpPr/>
          <p:nvPr/>
        </p:nvSpPr>
        <p:spPr>
          <a:xfrm>
            <a:off x="579809" y="909384"/>
            <a:ext cx="3061709" cy="5042237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v1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Pod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example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busybox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busy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volumeMounts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mountPath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/busy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volumes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emptyDir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{}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ACD5682-8814-4B47-9E75-662645C1C733}"/>
              </a:ext>
            </a:extLst>
          </p:cNvPr>
          <p:cNvSpPr/>
          <p:nvPr/>
        </p:nvSpPr>
        <p:spPr>
          <a:xfrm>
            <a:off x="579808" y="4419376"/>
            <a:ext cx="3061709" cy="124761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volumes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 err="1">
                <a:solidFill>
                  <a:srgbClr val="F8981D"/>
                </a:solidFill>
                <a:latin typeface="Helvetica" pitchFamily="2" charset="0"/>
              </a:rPr>
              <a:t>Volume</a:t>
            </a:r>
            <a:r>
              <a:rPr lang="es-ES" sz="2000" dirty="0">
                <a:solidFill>
                  <a:srgbClr val="F8981D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F8981D"/>
                </a:solidFill>
                <a:latin typeface="Helvetica" pitchFamily="2" charset="0"/>
              </a:rPr>
              <a:t>with</a:t>
            </a:r>
            <a:r>
              <a:rPr lang="es-ES" sz="2000" dirty="0">
                <a:solidFill>
                  <a:srgbClr val="F8981D"/>
                </a:solidFill>
                <a:latin typeface="Helvetica" pitchFamily="2" charset="0"/>
              </a:rPr>
              <a:t> 10 GB</a:t>
            </a:r>
          </a:p>
          <a:p>
            <a:r>
              <a:rPr lang="es-ES" sz="2000" dirty="0">
                <a:solidFill>
                  <a:srgbClr val="F8981D"/>
                </a:solidFill>
                <a:latin typeface="Helvetica" pitchFamily="2" charset="0"/>
              </a:rPr>
              <a:t>      </a:t>
            </a:r>
            <a:r>
              <a:rPr lang="es-ES" sz="2000" dirty="0" err="1">
                <a:solidFill>
                  <a:srgbClr val="F8981D"/>
                </a:solidFill>
                <a:latin typeface="Helvetica" pitchFamily="2" charset="0"/>
              </a:rPr>
              <a:t>Read</a:t>
            </a:r>
            <a:r>
              <a:rPr lang="es-ES" sz="2000" dirty="0">
                <a:solidFill>
                  <a:srgbClr val="F8981D"/>
                </a:solidFill>
                <a:latin typeface="Helvetica" pitchFamily="2" charset="0"/>
              </a:rPr>
              <a:t> and </a:t>
            </a:r>
            <a:r>
              <a:rPr lang="es-ES" sz="2000" dirty="0" err="1">
                <a:solidFill>
                  <a:srgbClr val="F8981D"/>
                </a:solidFill>
                <a:latin typeface="Helvetica" pitchFamily="2" charset="0"/>
              </a:rPr>
              <a:t>Write</a:t>
            </a:r>
            <a:endParaRPr lang="es-ES" sz="2000" dirty="0">
              <a:solidFill>
                <a:srgbClr val="F8981D"/>
              </a:solidFill>
              <a:latin typeface="Helvetica" pitchFamily="2" charset="0"/>
            </a:endParaRPr>
          </a:p>
        </p:txBody>
      </p:sp>
      <p:cxnSp>
        <p:nvCxnSpPr>
          <p:cNvPr id="21" name="Google Shape;1691;p127">
            <a:extLst>
              <a:ext uri="{FF2B5EF4-FFF2-40B4-BE49-F238E27FC236}">
                <a16:creationId xmlns:a16="http://schemas.microsoft.com/office/drawing/2014/main" id="{2D219825-51EA-484A-8DA1-FD4C7F9581D7}"/>
              </a:ext>
            </a:extLst>
          </p:cNvPr>
          <p:cNvCxnSpPr>
            <a:cxnSpLocks/>
          </p:cNvCxnSpPr>
          <p:nvPr/>
        </p:nvCxnSpPr>
        <p:spPr>
          <a:xfrm flipH="1" flipV="1">
            <a:off x="3368842" y="5401874"/>
            <a:ext cx="1187721" cy="38075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7DE77D8-2535-A14C-B8EE-7A924AE9627B}"/>
              </a:ext>
            </a:extLst>
          </p:cNvPr>
          <p:cNvSpPr/>
          <p:nvPr/>
        </p:nvSpPr>
        <p:spPr>
          <a:xfrm>
            <a:off x="4934610" y="1605516"/>
            <a:ext cx="2243268" cy="89283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awsElasticBlockStore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volumeID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vol-0a07f3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fsType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ext4</a:t>
            </a:r>
            <a:endParaRPr lang="es-ES" sz="14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302ADC4-942D-384C-B684-FFEE39F99C9F}"/>
              </a:ext>
            </a:extLst>
          </p:cNvPr>
          <p:cNvSpPr/>
          <p:nvPr/>
        </p:nvSpPr>
        <p:spPr>
          <a:xfrm>
            <a:off x="7642576" y="1610553"/>
            <a:ext cx="1389125" cy="76150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hostPath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path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/data</a:t>
            </a: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16C717F-7EFC-6340-BDD3-C713318F0EC5}"/>
              </a:ext>
            </a:extLst>
          </p:cNvPr>
          <p:cNvSpPr/>
          <p:nvPr/>
        </p:nvSpPr>
        <p:spPr>
          <a:xfrm>
            <a:off x="9480884" y="1610552"/>
            <a:ext cx="2004773" cy="90739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gcePersistentDisk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pdName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my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-disk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fsType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ext4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8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 err="1"/>
              <a:t>PersistentVolumeClaims</a:t>
            </a:r>
            <a:endParaRPr dirty="0"/>
          </a:p>
        </p:txBody>
      </p:sp>
      <p:sp>
        <p:nvSpPr>
          <p:cNvPr id="1704" name="Google Shape;1704;p128"/>
          <p:cNvSpPr txBox="1"/>
          <p:nvPr/>
        </p:nvSpPr>
        <p:spPr>
          <a:xfrm>
            <a:off x="572294" y="750126"/>
            <a:ext cx="9059140" cy="51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399" dirty="0">
                <a:solidFill>
                  <a:schemeClr val="tx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Abstraction to request volumes to the cluster</a:t>
            </a:r>
            <a:endParaRPr sz="2399" dirty="0">
              <a:solidFill>
                <a:schemeClr val="tx2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1706" name="Google Shape;1706;p128"/>
          <p:cNvCxnSpPr/>
          <p:nvPr/>
        </p:nvCxnSpPr>
        <p:spPr>
          <a:xfrm>
            <a:off x="4938438" y="3633947"/>
            <a:ext cx="2453361" cy="16357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7" name="Google Shape;1707;p128"/>
          <p:cNvSpPr txBox="1"/>
          <p:nvPr/>
        </p:nvSpPr>
        <p:spPr>
          <a:xfrm>
            <a:off x="5178727" y="5097623"/>
            <a:ext cx="1992094" cy="73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Once created, use it in your pod</a:t>
            </a:r>
            <a:endParaRPr sz="16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1708" name="Google Shape;1708;p128"/>
          <p:cNvGrpSpPr/>
          <p:nvPr/>
        </p:nvGrpSpPr>
        <p:grpSpPr>
          <a:xfrm>
            <a:off x="10614999" y="297118"/>
            <a:ext cx="1312445" cy="762456"/>
            <a:chOff x="10617763" y="296302"/>
            <a:chExt cx="1312787" cy="762655"/>
          </a:xfrm>
        </p:grpSpPr>
        <p:sp>
          <p:nvSpPr>
            <p:cNvPr id="1709" name="Google Shape;1709;p128"/>
            <p:cNvSpPr/>
            <p:nvPr/>
          </p:nvSpPr>
          <p:spPr>
            <a:xfrm>
              <a:off x="10890013" y="296302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 dirty="0"/>
            </a:p>
          </p:txBody>
        </p:sp>
        <p:sp>
          <p:nvSpPr>
            <p:cNvPr id="1710" name="Google Shape;1710;p128"/>
            <p:cNvSpPr txBox="1"/>
            <p:nvPr/>
          </p:nvSpPr>
          <p:spPr>
            <a:xfrm>
              <a:off x="10617763" y="760851"/>
              <a:ext cx="1312787" cy="298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799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Developer</a:t>
              </a:r>
              <a:endParaRPr sz="1799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11" name="Google Shape;1711;p128"/>
          <p:cNvSpPr txBox="1"/>
          <p:nvPr/>
        </p:nvSpPr>
        <p:spPr>
          <a:xfrm>
            <a:off x="4975254" y="1658011"/>
            <a:ext cx="2402974" cy="102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●"/>
            </a:pPr>
            <a:r>
              <a:rPr lang="en-US" sz="1600" dirty="0" err="1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ReadWriteOnce</a:t>
            </a:r>
            <a:endParaRPr sz="16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●"/>
            </a:pPr>
            <a:r>
              <a:rPr lang="en-US" sz="1600" dirty="0" err="1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ReadOnlyMany</a:t>
            </a:r>
            <a:endParaRPr sz="16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063" indent="-342797">
              <a:buClr>
                <a:schemeClr val="bg2">
                  <a:lumMod val="75000"/>
                </a:schemeClr>
              </a:buClr>
              <a:buSzPts val="1800"/>
              <a:buFont typeface="Helvetica Neue"/>
              <a:buChar char="●"/>
            </a:pPr>
            <a:r>
              <a:rPr lang="en-US" sz="1600" dirty="0" err="1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ReadWriteMany</a:t>
            </a:r>
            <a:endParaRPr sz="16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B492F3-E8C0-674B-BA40-4E770749A028}"/>
              </a:ext>
            </a:extLst>
          </p:cNvPr>
          <p:cNvSpPr/>
          <p:nvPr/>
        </p:nvSpPr>
        <p:spPr>
          <a:xfrm>
            <a:off x="785030" y="1588849"/>
            <a:ext cx="3944065" cy="359879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PersistentVolumeClaim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v1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myclaim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accessModes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resources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requests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storage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10Gi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16" name="Google Shape;1712;p128">
            <a:extLst>
              <a:ext uri="{FF2B5EF4-FFF2-40B4-BE49-F238E27FC236}">
                <a16:creationId xmlns:a16="http://schemas.microsoft.com/office/drawing/2014/main" id="{C438D49C-7D65-254D-9315-637C9D420D24}"/>
              </a:ext>
            </a:extLst>
          </p:cNvPr>
          <p:cNvSpPr/>
          <p:nvPr/>
        </p:nvSpPr>
        <p:spPr>
          <a:xfrm>
            <a:off x="967473" y="3277414"/>
            <a:ext cx="2402974" cy="6730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cxnSp>
        <p:nvCxnSpPr>
          <p:cNvPr id="18" name="Google Shape;1713;p128">
            <a:extLst>
              <a:ext uri="{FF2B5EF4-FFF2-40B4-BE49-F238E27FC236}">
                <a16:creationId xmlns:a16="http://schemas.microsoft.com/office/drawing/2014/main" id="{2DBCD156-CE21-4A40-8EA6-CEF6E8966055}"/>
              </a:ext>
            </a:extLst>
          </p:cNvPr>
          <p:cNvCxnSpPr/>
          <p:nvPr/>
        </p:nvCxnSpPr>
        <p:spPr>
          <a:xfrm rot="10800000" flipH="1">
            <a:off x="3370372" y="2168029"/>
            <a:ext cx="1604882" cy="144592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CF2CDA-DC6C-9046-A1C2-7513432A22C2}"/>
              </a:ext>
            </a:extLst>
          </p:cNvPr>
          <p:cNvSpPr/>
          <p:nvPr/>
        </p:nvSpPr>
        <p:spPr>
          <a:xfrm>
            <a:off x="7517667" y="1408369"/>
            <a:ext cx="3495379" cy="469833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v1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Pod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example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busybox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volumeMounts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mountPath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/busy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busy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volumes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  <a:p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F88CE8-85C7-824E-9159-3B001F3984DC}"/>
              </a:ext>
            </a:extLst>
          </p:cNvPr>
          <p:cNvSpPr/>
          <p:nvPr/>
        </p:nvSpPr>
        <p:spPr>
          <a:xfrm>
            <a:off x="7531238" y="4938690"/>
            <a:ext cx="3492435" cy="102188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test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persistentVolumeClaim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  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claimName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myclaim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4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/>
              <a:t>In the cluster administrator’s shoes</a:t>
            </a:r>
            <a:endParaRPr dirty="0"/>
          </a:p>
        </p:txBody>
      </p:sp>
      <p:sp>
        <p:nvSpPr>
          <p:cNvPr id="1724" name="Google Shape;1724;p129"/>
          <p:cNvSpPr txBox="1"/>
          <p:nvPr/>
        </p:nvSpPr>
        <p:spPr>
          <a:xfrm>
            <a:off x="718537" y="1201855"/>
            <a:ext cx="9059140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Before we knew where the volumes came from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725" name="Google Shape;1725;p129"/>
          <p:cNvSpPr txBox="1"/>
          <p:nvPr/>
        </p:nvSpPr>
        <p:spPr>
          <a:xfrm>
            <a:off x="718537" y="3334899"/>
            <a:ext cx="9059140" cy="137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With </a:t>
            </a:r>
            <a:r>
              <a:rPr lang="en-US" sz="2000" dirty="0" err="1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PersistentVolumeClaims</a:t>
            </a: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: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○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What will the cluster use?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○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How does it know which storage resources are available?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726" name="Google Shape;1726;p129"/>
          <p:cNvSpPr txBox="1"/>
          <p:nvPr/>
        </p:nvSpPr>
        <p:spPr>
          <a:xfrm>
            <a:off x="718537" y="5087043"/>
            <a:ext cx="9640389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We need another object that represents available storage to use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1727" name="Google Shape;1727;p129"/>
          <p:cNvGrpSpPr/>
          <p:nvPr/>
        </p:nvGrpSpPr>
        <p:grpSpPr>
          <a:xfrm>
            <a:off x="10358926" y="318656"/>
            <a:ext cx="1568592" cy="950190"/>
            <a:chOff x="10506926" y="278314"/>
            <a:chExt cx="1569001" cy="950438"/>
          </a:xfrm>
        </p:grpSpPr>
        <p:sp>
          <p:nvSpPr>
            <p:cNvPr id="1728" name="Google Shape;1728;p129"/>
            <p:cNvSpPr/>
            <p:nvPr/>
          </p:nvSpPr>
          <p:spPr>
            <a:xfrm>
              <a:off x="10959410" y="278314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1729" name="Google Shape;1729;p129"/>
            <p:cNvSpPr txBox="1"/>
            <p:nvPr/>
          </p:nvSpPr>
          <p:spPr>
            <a:xfrm>
              <a:off x="10506926" y="847654"/>
              <a:ext cx="1569001" cy="381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  </a:t>
              </a:r>
              <a:r>
                <a:rPr lang="en-US" sz="1400" dirty="0">
                  <a:solidFill>
                    <a:schemeClr val="accent3"/>
                  </a:solidFill>
                </a:rPr>
                <a:t>Administrator</a:t>
              </a:r>
              <a:endParaRPr sz="14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0876D09-2FFF-9242-8643-3EBA1F8153F5}"/>
              </a:ext>
            </a:extLst>
          </p:cNvPr>
          <p:cNvSpPr/>
          <p:nvPr/>
        </p:nvSpPr>
        <p:spPr>
          <a:xfrm>
            <a:off x="1260968" y="2050267"/>
            <a:ext cx="2243268" cy="90739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awsElasticBlockStore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volumeID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vol-0a07f3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fsType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ext4</a:t>
            </a:r>
            <a:endParaRPr lang="es-ES" sz="14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535DC0-4E36-A647-9A57-332F0722D391}"/>
              </a:ext>
            </a:extLst>
          </p:cNvPr>
          <p:cNvSpPr/>
          <p:nvPr/>
        </p:nvSpPr>
        <p:spPr>
          <a:xfrm>
            <a:off x="3968934" y="2055304"/>
            <a:ext cx="1389125" cy="90235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hostPath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 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path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/data</a:t>
            </a:r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CBD7B47-5E3A-DF4F-B29E-0CA6ED070BF7}"/>
              </a:ext>
            </a:extLst>
          </p:cNvPr>
          <p:cNvSpPr/>
          <p:nvPr/>
        </p:nvSpPr>
        <p:spPr>
          <a:xfrm>
            <a:off x="5807242" y="2055303"/>
            <a:ext cx="2004773" cy="90739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gcePersistentDisk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pdName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my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-disk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400" dirty="0" err="1">
                <a:solidFill>
                  <a:srgbClr val="E06C75"/>
                </a:solidFill>
                <a:latin typeface="Helvetica" pitchFamily="2" charset="0"/>
              </a:rPr>
              <a:t>fsType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ext4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4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4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14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5"/>
          <p:cNvSpPr txBox="1">
            <a:spLocks noGrp="1"/>
          </p:cNvSpPr>
          <p:nvPr>
            <p:ph type="title"/>
          </p:nvPr>
        </p:nvSpPr>
        <p:spPr>
          <a:xfrm>
            <a:off x="305366" y="2988492"/>
            <a:ext cx="6427328" cy="1229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b" anchorCtr="0">
            <a:noAutofit/>
          </a:bodyPr>
          <a:lstStyle/>
          <a:p>
            <a:r>
              <a:rPr lang="en-US" sz="4000" dirty="0"/>
              <a:t>Resources:</a:t>
            </a:r>
            <a:endParaRPr sz="4000" dirty="0"/>
          </a:p>
        </p:txBody>
      </p:sp>
      <p:sp>
        <p:nvSpPr>
          <p:cNvPr id="707" name="Google Shape;707;p85"/>
          <p:cNvSpPr txBox="1">
            <a:spLocks noGrp="1"/>
          </p:cNvSpPr>
          <p:nvPr>
            <p:ph type="body" idx="4294967295"/>
          </p:nvPr>
        </p:nvSpPr>
        <p:spPr>
          <a:xfrm>
            <a:off x="305366" y="4297636"/>
            <a:ext cx="8242300" cy="1073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/>
          <a:p>
            <a:pPr indent="-380365">
              <a:spcBef>
                <a:spcPts val="0"/>
              </a:spcBef>
              <a:buFont typeface="Arial" panose="020B0604020202020204" pitchFamily="34" charset="0"/>
              <a:buChar char="●"/>
            </a:pPr>
            <a:r>
              <a:rPr lang="en-US" dirty="0">
                <a:ea typeface="+mn-lt"/>
                <a:cs typeface="+mn-lt"/>
                <a:hlinkClick r:id="rId3"/>
              </a:rPr>
              <a:t>https://github.com/tompizmor/bootcamp-k8s-2020</a:t>
            </a:r>
            <a:endParaRPr lang="en-US" dirty="0">
              <a:ea typeface="+mn-lt"/>
              <a:cs typeface="+mn-lt"/>
            </a:endParaRPr>
          </a:p>
          <a:p>
            <a:pPr indent="-380365">
              <a:spcBef>
                <a:spcPts val="0"/>
              </a:spcBef>
              <a:buChar char="●"/>
            </a:pPr>
            <a:endParaRPr dirty="0"/>
          </a:p>
          <a:p>
            <a:pPr marL="0" indent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43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 err="1"/>
              <a:t>PersistentVolume</a:t>
            </a:r>
            <a:endParaRPr dirty="0"/>
          </a:p>
        </p:txBody>
      </p:sp>
      <p:sp>
        <p:nvSpPr>
          <p:cNvPr id="1741" name="Google Shape;1741;p130"/>
          <p:cNvSpPr txBox="1"/>
          <p:nvPr/>
        </p:nvSpPr>
        <p:spPr>
          <a:xfrm>
            <a:off x="566177" y="897135"/>
            <a:ext cx="9059140" cy="51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Object that represents available volumes in the cluster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743" name="Google Shape;1743;p130"/>
          <p:cNvSpPr txBox="1"/>
          <p:nvPr/>
        </p:nvSpPr>
        <p:spPr>
          <a:xfrm>
            <a:off x="6034578" y="4226392"/>
            <a:ext cx="5263329" cy="14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When a </a:t>
            </a:r>
            <a:r>
              <a:rPr lang="en-US" sz="2000" dirty="0" err="1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PersistentVolumeClaim</a:t>
            </a: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is created, it will search in the</a:t>
            </a:r>
            <a:br>
              <a:rPr lang="en-US" sz="200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pool of </a:t>
            </a:r>
            <a:r>
              <a:rPr lang="en-US" sz="2000" dirty="0" err="1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PersistentVolumes</a:t>
            </a:r>
            <a:endParaRPr sz="2000" dirty="0" err="1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11" name="Google Shape;1727;p129">
            <a:extLst>
              <a:ext uri="{FF2B5EF4-FFF2-40B4-BE49-F238E27FC236}">
                <a16:creationId xmlns:a16="http://schemas.microsoft.com/office/drawing/2014/main" id="{34C303DC-94A0-B144-BC27-68B5A3C7358A}"/>
              </a:ext>
            </a:extLst>
          </p:cNvPr>
          <p:cNvGrpSpPr/>
          <p:nvPr/>
        </p:nvGrpSpPr>
        <p:grpSpPr>
          <a:xfrm>
            <a:off x="10358926" y="318656"/>
            <a:ext cx="1568592" cy="950190"/>
            <a:chOff x="10506926" y="278314"/>
            <a:chExt cx="1569001" cy="950438"/>
          </a:xfrm>
        </p:grpSpPr>
        <p:sp>
          <p:nvSpPr>
            <p:cNvPr id="16" name="Google Shape;1728;p129">
              <a:extLst>
                <a:ext uri="{FF2B5EF4-FFF2-40B4-BE49-F238E27FC236}">
                  <a16:creationId xmlns:a16="http://schemas.microsoft.com/office/drawing/2014/main" id="{5EE529BB-23EA-344F-AD37-C97CDCE121BA}"/>
                </a:ext>
              </a:extLst>
            </p:cNvPr>
            <p:cNvSpPr/>
            <p:nvPr/>
          </p:nvSpPr>
          <p:spPr>
            <a:xfrm>
              <a:off x="10959410" y="278314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17" name="Google Shape;1729;p129">
              <a:extLst>
                <a:ext uri="{FF2B5EF4-FFF2-40B4-BE49-F238E27FC236}">
                  <a16:creationId xmlns:a16="http://schemas.microsoft.com/office/drawing/2014/main" id="{13195CA1-19D8-0247-A26A-E8B59BDBC96F}"/>
                </a:ext>
              </a:extLst>
            </p:cNvPr>
            <p:cNvSpPr txBox="1"/>
            <p:nvPr/>
          </p:nvSpPr>
          <p:spPr>
            <a:xfrm>
              <a:off x="10506926" y="847654"/>
              <a:ext cx="1569001" cy="381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  </a:t>
              </a:r>
              <a:r>
                <a:rPr lang="en-US" sz="1400" dirty="0">
                  <a:solidFill>
                    <a:schemeClr val="accent3"/>
                  </a:solidFill>
                </a:rPr>
                <a:t>Administrator</a:t>
              </a:r>
              <a:endParaRPr sz="14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541EF42-BAAB-D24F-BFC4-60FEDBF0C9DD}"/>
              </a:ext>
            </a:extLst>
          </p:cNvPr>
          <p:cNvSpPr/>
          <p:nvPr/>
        </p:nvSpPr>
        <p:spPr>
          <a:xfrm>
            <a:off x="857211" y="1610789"/>
            <a:ext cx="3538326" cy="437317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v1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PersistentVolume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pv0001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capacity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storage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"10Gi"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accessModes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gcePersistentDisk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fsType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"ext4"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pdName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"pd-disk-1"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6474C1-10CD-42B5-B0F3-C22A3EBCE846}"/>
              </a:ext>
            </a:extLst>
          </p:cNvPr>
          <p:cNvGrpSpPr/>
          <p:nvPr/>
        </p:nvGrpSpPr>
        <p:grpSpPr>
          <a:xfrm>
            <a:off x="480208" y="1954497"/>
            <a:ext cx="10940242" cy="3702822"/>
            <a:chOff x="480208" y="1954497"/>
            <a:chExt cx="10940242" cy="3702822"/>
          </a:xfrm>
        </p:grpSpPr>
        <p:sp>
          <p:nvSpPr>
            <p:cNvPr id="1744" name="Google Shape;1744;p130"/>
            <p:cNvSpPr txBox="1"/>
            <p:nvPr/>
          </p:nvSpPr>
          <p:spPr>
            <a:xfrm>
              <a:off x="6157121" y="1954497"/>
              <a:ext cx="5263329" cy="1430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marL="457063" indent="-380886">
                <a:buClr>
                  <a:schemeClr val="bg2">
                    <a:lumMod val="75000"/>
                  </a:schemeClr>
                </a:buClr>
                <a:buSzPts val="2400"/>
                <a:buFont typeface="Helvetica Neue"/>
                <a:buChar char="●"/>
              </a:pPr>
              <a:r>
                <a:rPr lang="en-US" sz="2000" dirty="0">
                  <a:solidFill>
                    <a:schemeClr val="tx2"/>
                  </a:solidFill>
                  <a:ea typeface="Helvetica Neue"/>
                  <a:cs typeface="Calibri" panose="020F0502020204030204" pitchFamily="34" charset="0"/>
                  <a:sym typeface="Helvetica Neue"/>
                </a:rPr>
                <a:t>The volume’s storage backend details are defined here</a:t>
              </a:r>
              <a:endParaRPr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4F86C1-077A-4198-8224-8154A0270E00}"/>
                </a:ext>
              </a:extLst>
            </p:cNvPr>
            <p:cNvGrpSpPr/>
            <p:nvPr/>
          </p:nvGrpSpPr>
          <p:grpSpPr>
            <a:xfrm>
              <a:off x="480208" y="2669961"/>
              <a:ext cx="5676914" cy="2987358"/>
              <a:chOff x="480208" y="2669961"/>
              <a:chExt cx="5676914" cy="2987358"/>
            </a:xfrm>
          </p:grpSpPr>
          <p:sp>
            <p:nvSpPr>
              <p:cNvPr id="19" name="Google Shape;1760;p131">
                <a:extLst>
                  <a:ext uri="{FF2B5EF4-FFF2-40B4-BE49-F238E27FC236}">
                    <a16:creationId xmlns:a16="http://schemas.microsoft.com/office/drawing/2014/main" id="{0E127BD0-8A42-4B49-8128-6569F97FF22C}"/>
                  </a:ext>
                </a:extLst>
              </p:cNvPr>
              <p:cNvSpPr/>
              <p:nvPr/>
            </p:nvSpPr>
            <p:spPr>
              <a:xfrm>
                <a:off x="480208" y="4424726"/>
                <a:ext cx="3374340" cy="1232593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1799"/>
              </a:p>
            </p:txBody>
          </p:sp>
          <p:cxnSp>
            <p:nvCxnSpPr>
              <p:cNvPr id="20" name="Google Shape;1764;p131">
                <a:extLst>
                  <a:ext uri="{FF2B5EF4-FFF2-40B4-BE49-F238E27FC236}">
                    <a16:creationId xmlns:a16="http://schemas.microsoft.com/office/drawing/2014/main" id="{2350AE03-1E67-BF4C-9BF4-A4B71E6A176A}"/>
                  </a:ext>
                </a:extLst>
              </p:cNvPr>
              <p:cNvCxnSpPr>
                <a:cxnSpLocks/>
                <a:endCxn id="19" idx="6"/>
              </p:cNvCxnSpPr>
              <p:nvPr/>
            </p:nvCxnSpPr>
            <p:spPr>
              <a:xfrm flipH="1">
                <a:off x="3854548" y="2669961"/>
                <a:ext cx="2302574" cy="237106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8325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/>
              <a:t>Volume workflow: Static method (I)</a:t>
            </a:r>
            <a:endParaRPr dirty="0"/>
          </a:p>
        </p:txBody>
      </p:sp>
      <p:grpSp>
        <p:nvGrpSpPr>
          <p:cNvPr id="1753" name="Google Shape;1753;p131"/>
          <p:cNvGrpSpPr/>
          <p:nvPr/>
        </p:nvGrpSpPr>
        <p:grpSpPr>
          <a:xfrm>
            <a:off x="780181" y="5535459"/>
            <a:ext cx="1542148" cy="900096"/>
            <a:chOff x="12304462" y="707452"/>
            <a:chExt cx="1542550" cy="900331"/>
          </a:xfrm>
        </p:grpSpPr>
        <p:sp>
          <p:nvSpPr>
            <p:cNvPr id="1754" name="Google Shape;1754;p131"/>
            <p:cNvSpPr/>
            <p:nvPr/>
          </p:nvSpPr>
          <p:spPr>
            <a:xfrm>
              <a:off x="12743722" y="707452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1755" name="Google Shape;1755;p131"/>
            <p:cNvSpPr txBox="1"/>
            <p:nvPr/>
          </p:nvSpPr>
          <p:spPr>
            <a:xfrm>
              <a:off x="12304462" y="1226448"/>
              <a:ext cx="1542550" cy="381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  </a:t>
              </a:r>
              <a:r>
                <a:rPr lang="en-US" sz="1400" dirty="0">
                  <a:solidFill>
                    <a:schemeClr val="accent3"/>
                  </a:solidFill>
                </a:rPr>
                <a:t>Administrator</a:t>
              </a:r>
              <a:endParaRPr sz="14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59" name="Google Shape;1759;p131"/>
          <p:cNvSpPr txBox="1"/>
          <p:nvPr/>
        </p:nvSpPr>
        <p:spPr>
          <a:xfrm>
            <a:off x="2384778" y="5824484"/>
            <a:ext cx="4665285" cy="53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SzPts val="2400"/>
              <a:buFont typeface="Helvetica Neue"/>
              <a:buChar char="-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Create </a:t>
            </a:r>
            <a:r>
              <a:rPr lang="en-US" sz="2000" dirty="0" err="1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PersistentVolumes</a:t>
            </a: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CFE12A-7409-994F-821D-DC18DFF4D836}"/>
              </a:ext>
            </a:extLst>
          </p:cNvPr>
          <p:cNvSpPr/>
          <p:nvPr/>
        </p:nvSpPr>
        <p:spPr>
          <a:xfrm>
            <a:off x="528669" y="1130774"/>
            <a:ext cx="3246998" cy="437317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PersistentVolume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"pv0001"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labels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local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capacity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storage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"10Gi"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accessModes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hostpath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path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"/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mnt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/data"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55B0BC-D91C-444A-AD97-AF31DBCC5A1C}"/>
              </a:ext>
            </a:extLst>
          </p:cNvPr>
          <p:cNvSpPr/>
          <p:nvPr/>
        </p:nvSpPr>
        <p:spPr>
          <a:xfrm>
            <a:off x="4443488" y="1130774"/>
            <a:ext cx="3268717" cy="437317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PersistentVolume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"pv0002"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labels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gce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capacity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storage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"30Gi"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accessModes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gcePersistentDisk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fsType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"ext4"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pdName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"pd-disk-1"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2BF72CF-AC4D-D147-9D10-4266FA068BB2}"/>
              </a:ext>
            </a:extLst>
          </p:cNvPr>
          <p:cNvSpPr/>
          <p:nvPr/>
        </p:nvSpPr>
        <p:spPr>
          <a:xfrm>
            <a:off x="8380026" y="1130774"/>
            <a:ext cx="3268717" cy="437317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PersistentVolume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"pv0003"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labels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  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ebs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capacity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storage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"2Gi"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accessModes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awsElasticBlockStore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volumeID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vol-0a07f3e37b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fsType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ext4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E06C75"/>
              </a:solidFill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67A735-90DA-4A99-93B3-E648718BA40B}"/>
              </a:ext>
            </a:extLst>
          </p:cNvPr>
          <p:cNvGrpSpPr/>
          <p:nvPr/>
        </p:nvGrpSpPr>
        <p:grpSpPr>
          <a:xfrm>
            <a:off x="731778" y="345353"/>
            <a:ext cx="11193815" cy="2815342"/>
            <a:chOff x="731778" y="345353"/>
            <a:chExt cx="11193815" cy="2815342"/>
          </a:xfrm>
        </p:grpSpPr>
        <p:sp>
          <p:nvSpPr>
            <p:cNvPr id="1763" name="Google Shape;1763;p131"/>
            <p:cNvSpPr txBox="1"/>
            <p:nvPr/>
          </p:nvSpPr>
          <p:spPr>
            <a:xfrm>
              <a:off x="7260308" y="345353"/>
              <a:ext cx="4665285" cy="530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marL="457063" indent="-380886">
                <a:buSzPts val="2400"/>
                <a:buFont typeface="Helvetica Neue"/>
                <a:buChar char="-"/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ea typeface="Helvetica Neue"/>
                  <a:cs typeface="Calibri" panose="020F0502020204030204" pitchFamily="34" charset="0"/>
                  <a:sym typeface="Helvetica Neue"/>
                </a:rPr>
                <a:t>Tip: Labels for organization</a:t>
              </a:r>
              <a:endParaRPr sz="2000" dirty="0">
                <a:solidFill>
                  <a:schemeClr val="tx1">
                    <a:lumMod val="50000"/>
                  </a:schemeClr>
                </a:solidFill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8DE0D2A-8DCF-4F7B-A2CA-2D7873738879}"/>
                </a:ext>
              </a:extLst>
            </p:cNvPr>
            <p:cNvGrpSpPr/>
            <p:nvPr/>
          </p:nvGrpSpPr>
          <p:grpSpPr>
            <a:xfrm>
              <a:off x="731778" y="876070"/>
              <a:ext cx="9372064" cy="2284625"/>
              <a:chOff x="731778" y="876070"/>
              <a:chExt cx="9372064" cy="2284625"/>
            </a:xfrm>
          </p:grpSpPr>
          <p:sp>
            <p:nvSpPr>
              <p:cNvPr id="20" name="Google Shape;1761;p131">
                <a:extLst>
                  <a:ext uri="{FF2B5EF4-FFF2-40B4-BE49-F238E27FC236}">
                    <a16:creationId xmlns:a16="http://schemas.microsoft.com/office/drawing/2014/main" id="{D634E2B2-89EF-564D-85D7-6A50399530C4}"/>
                  </a:ext>
                </a:extLst>
              </p:cNvPr>
              <p:cNvSpPr/>
              <p:nvPr/>
            </p:nvSpPr>
            <p:spPr>
              <a:xfrm>
                <a:off x="4589030" y="2430385"/>
                <a:ext cx="1505382" cy="730310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1" name="Google Shape;1762;p131">
                <a:extLst>
                  <a:ext uri="{FF2B5EF4-FFF2-40B4-BE49-F238E27FC236}">
                    <a16:creationId xmlns:a16="http://schemas.microsoft.com/office/drawing/2014/main" id="{2D331175-F123-AB49-A861-E2C6D69FD5AA}"/>
                  </a:ext>
                </a:extLst>
              </p:cNvPr>
              <p:cNvSpPr/>
              <p:nvPr/>
            </p:nvSpPr>
            <p:spPr>
              <a:xfrm>
                <a:off x="8550441" y="2454453"/>
                <a:ext cx="1553401" cy="630061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1799"/>
              </a:p>
            </p:txBody>
          </p:sp>
          <p:cxnSp>
            <p:nvCxnSpPr>
              <p:cNvPr id="22" name="Google Shape;1764;p131">
                <a:extLst>
                  <a:ext uri="{FF2B5EF4-FFF2-40B4-BE49-F238E27FC236}">
                    <a16:creationId xmlns:a16="http://schemas.microsoft.com/office/drawing/2014/main" id="{70330B15-5B12-0B45-8A83-76D8B52CD4B5}"/>
                  </a:ext>
                </a:extLst>
              </p:cNvPr>
              <p:cNvCxnSpPr>
                <a:cxnSpLocks/>
                <a:stCxn id="25" idx="7"/>
              </p:cNvCxnSpPr>
              <p:nvPr/>
            </p:nvCxnSpPr>
            <p:spPr>
              <a:xfrm flipV="1">
                <a:off x="1986089" y="876071"/>
                <a:ext cx="7606781" cy="167417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3" name="Google Shape;1765;p131">
                <a:extLst>
                  <a:ext uri="{FF2B5EF4-FFF2-40B4-BE49-F238E27FC236}">
                    <a16:creationId xmlns:a16="http://schemas.microsoft.com/office/drawing/2014/main" id="{9A57B6D4-2317-7649-B7A3-D05FD79E6A0E}"/>
                  </a:ext>
                </a:extLst>
              </p:cNvPr>
              <p:cNvCxnSpPr>
                <a:cxnSpLocks/>
                <a:stCxn id="20" idx="7"/>
              </p:cNvCxnSpPr>
              <p:nvPr/>
            </p:nvCxnSpPr>
            <p:spPr>
              <a:xfrm flipV="1">
                <a:off x="5873954" y="876070"/>
                <a:ext cx="3718917" cy="166126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" name="Google Shape;1766;p131">
                <a:extLst>
                  <a:ext uri="{FF2B5EF4-FFF2-40B4-BE49-F238E27FC236}">
                    <a16:creationId xmlns:a16="http://schemas.microsoft.com/office/drawing/2014/main" id="{A12AC383-1E43-A747-8626-CB2BDC3C3DB2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flipV="1">
                <a:off x="9327142" y="876191"/>
                <a:ext cx="265784" cy="157826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5" name="Google Shape;1760;p131">
                <a:extLst>
                  <a:ext uri="{FF2B5EF4-FFF2-40B4-BE49-F238E27FC236}">
                    <a16:creationId xmlns:a16="http://schemas.microsoft.com/office/drawing/2014/main" id="{62CE433C-6F98-094A-AA10-4CB32DF04D6F}"/>
                  </a:ext>
                </a:extLst>
              </p:cNvPr>
              <p:cNvSpPr/>
              <p:nvPr/>
            </p:nvSpPr>
            <p:spPr>
              <a:xfrm>
                <a:off x="731778" y="2454454"/>
                <a:ext cx="1469517" cy="654130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endParaRPr sz="179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62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32"/>
          <p:cNvSpPr/>
          <p:nvPr/>
        </p:nvSpPr>
        <p:spPr>
          <a:xfrm>
            <a:off x="566177" y="1117052"/>
            <a:ext cx="4113728" cy="50017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774" name="Google Shape;1774;p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/>
              <a:t>Volume workflow: Static method (II)</a:t>
            </a:r>
            <a:endParaRPr dirty="0"/>
          </a:p>
        </p:txBody>
      </p:sp>
      <p:grpSp>
        <p:nvGrpSpPr>
          <p:cNvPr id="1775" name="Google Shape;1775;p132"/>
          <p:cNvGrpSpPr/>
          <p:nvPr/>
        </p:nvGrpSpPr>
        <p:grpSpPr>
          <a:xfrm>
            <a:off x="8928478" y="5328119"/>
            <a:ext cx="1356747" cy="887169"/>
            <a:chOff x="10894949" y="275213"/>
            <a:chExt cx="1357101" cy="887401"/>
          </a:xfrm>
        </p:grpSpPr>
        <p:sp>
          <p:nvSpPr>
            <p:cNvPr id="1776" name="Google Shape;1776;p132"/>
            <p:cNvSpPr/>
            <p:nvPr/>
          </p:nvSpPr>
          <p:spPr>
            <a:xfrm>
              <a:off x="11241483" y="275213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1777" name="Google Shape;1777;p132"/>
            <p:cNvSpPr txBox="1"/>
            <p:nvPr/>
          </p:nvSpPr>
          <p:spPr>
            <a:xfrm>
              <a:off x="10894949" y="760850"/>
              <a:ext cx="1357101" cy="4017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799" dirty="0">
                  <a:solidFill>
                    <a:schemeClr val="accent3"/>
                  </a:solidFill>
                </a:rPr>
                <a:t>Developer</a:t>
              </a:r>
              <a:endParaRPr sz="1799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78" name="Google Shape;1778;p132"/>
          <p:cNvSpPr txBox="1"/>
          <p:nvPr/>
        </p:nvSpPr>
        <p:spPr>
          <a:xfrm>
            <a:off x="786370" y="1306278"/>
            <a:ext cx="3334231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Pool of </a:t>
            </a:r>
            <a:r>
              <a:rPr lang="en-US" sz="1799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PersistentVolumes</a:t>
            </a:r>
            <a:endParaRPr sz="1799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1779" name="Google Shape;1779;p132"/>
          <p:cNvGrpSpPr/>
          <p:nvPr/>
        </p:nvGrpSpPr>
        <p:grpSpPr>
          <a:xfrm>
            <a:off x="1020136" y="2155700"/>
            <a:ext cx="804696" cy="613091"/>
            <a:chOff x="20497800" y="5745163"/>
            <a:chExt cx="1539900" cy="1173237"/>
          </a:xfrm>
        </p:grpSpPr>
        <p:sp>
          <p:nvSpPr>
            <p:cNvPr id="1780" name="Google Shape;1780;p132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1" name="Google Shape;1781;p132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2" name="Google Shape;1782;p132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3" name="Google Shape;1783;p132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4" name="Google Shape;1784;p132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785" name="Google Shape;1785;p132"/>
          <p:cNvGrpSpPr/>
          <p:nvPr/>
        </p:nvGrpSpPr>
        <p:grpSpPr>
          <a:xfrm>
            <a:off x="1020136" y="3512697"/>
            <a:ext cx="804696" cy="613091"/>
            <a:chOff x="20497800" y="5745163"/>
            <a:chExt cx="1539900" cy="1173237"/>
          </a:xfrm>
        </p:grpSpPr>
        <p:sp>
          <p:nvSpPr>
            <p:cNvPr id="1786" name="Google Shape;1786;p132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7" name="Google Shape;1787;p132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8" name="Google Shape;1788;p132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9" name="Google Shape;1789;p132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0" name="Google Shape;1790;p132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791" name="Google Shape;1791;p132"/>
          <p:cNvGrpSpPr/>
          <p:nvPr/>
        </p:nvGrpSpPr>
        <p:grpSpPr>
          <a:xfrm>
            <a:off x="1020136" y="5081013"/>
            <a:ext cx="804696" cy="613091"/>
            <a:chOff x="20497800" y="5745163"/>
            <a:chExt cx="1539900" cy="1173237"/>
          </a:xfrm>
        </p:grpSpPr>
        <p:sp>
          <p:nvSpPr>
            <p:cNvPr id="1792" name="Google Shape;1792;p132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3" name="Google Shape;1793;p132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4" name="Google Shape;1794;p132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5" name="Google Shape;1795;p132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6" name="Google Shape;1796;p132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801" name="Google Shape;1801;p132"/>
          <p:cNvSpPr/>
          <p:nvPr/>
        </p:nvSpPr>
        <p:spPr>
          <a:xfrm>
            <a:off x="5611138" y="2888041"/>
            <a:ext cx="1111022" cy="1081904"/>
          </a:xfrm>
          <a:custGeom>
            <a:avLst/>
            <a:gdLst/>
            <a:ahLst/>
            <a:cxnLst/>
            <a:rect l="l" t="t" r="r" b="b"/>
            <a:pathLst>
              <a:path w="203630" h="206919" extrusionOk="0">
                <a:moveTo>
                  <a:pt x="161686" y="25988"/>
                </a:moveTo>
                <a:lnTo>
                  <a:pt x="166292" y="26646"/>
                </a:lnTo>
                <a:lnTo>
                  <a:pt x="170568" y="28291"/>
                </a:lnTo>
                <a:lnTo>
                  <a:pt x="174187" y="31252"/>
                </a:lnTo>
                <a:lnTo>
                  <a:pt x="176983" y="35199"/>
                </a:lnTo>
                <a:lnTo>
                  <a:pt x="178464" y="39805"/>
                </a:lnTo>
                <a:lnTo>
                  <a:pt x="178628" y="42601"/>
                </a:lnTo>
                <a:lnTo>
                  <a:pt x="178464" y="45891"/>
                </a:lnTo>
                <a:lnTo>
                  <a:pt x="175996" y="51812"/>
                </a:lnTo>
                <a:lnTo>
                  <a:pt x="171555" y="56253"/>
                </a:lnTo>
                <a:lnTo>
                  <a:pt x="165634" y="58720"/>
                </a:lnTo>
                <a:lnTo>
                  <a:pt x="162344" y="59049"/>
                </a:lnTo>
                <a:lnTo>
                  <a:pt x="159548" y="58885"/>
                </a:lnTo>
                <a:lnTo>
                  <a:pt x="154778" y="57405"/>
                </a:lnTo>
                <a:lnTo>
                  <a:pt x="150995" y="54773"/>
                </a:lnTo>
                <a:lnTo>
                  <a:pt x="148034" y="50990"/>
                </a:lnTo>
                <a:lnTo>
                  <a:pt x="146225" y="46713"/>
                </a:lnTo>
                <a:lnTo>
                  <a:pt x="145732" y="42108"/>
                </a:lnTo>
                <a:lnTo>
                  <a:pt x="146390" y="37502"/>
                </a:lnTo>
                <a:lnTo>
                  <a:pt x="148692" y="33061"/>
                </a:lnTo>
                <a:lnTo>
                  <a:pt x="150502" y="30923"/>
                </a:lnTo>
                <a:lnTo>
                  <a:pt x="152475" y="29114"/>
                </a:lnTo>
                <a:lnTo>
                  <a:pt x="156916" y="26811"/>
                </a:lnTo>
                <a:lnTo>
                  <a:pt x="161686" y="25988"/>
                </a:lnTo>
                <a:close/>
                <a:moveTo>
                  <a:pt x="154285" y="0"/>
                </a:moveTo>
                <a:lnTo>
                  <a:pt x="152969" y="165"/>
                </a:lnTo>
                <a:lnTo>
                  <a:pt x="150995" y="1974"/>
                </a:lnTo>
                <a:lnTo>
                  <a:pt x="150831" y="3454"/>
                </a:lnTo>
                <a:lnTo>
                  <a:pt x="150831" y="11021"/>
                </a:lnTo>
                <a:lnTo>
                  <a:pt x="148363" y="12008"/>
                </a:lnTo>
                <a:lnTo>
                  <a:pt x="143758" y="14639"/>
                </a:lnTo>
                <a:lnTo>
                  <a:pt x="141455" y="16284"/>
                </a:lnTo>
                <a:lnTo>
                  <a:pt x="134876" y="12501"/>
                </a:lnTo>
                <a:lnTo>
                  <a:pt x="133560" y="12008"/>
                </a:lnTo>
                <a:lnTo>
                  <a:pt x="130928" y="12665"/>
                </a:lnTo>
                <a:lnTo>
                  <a:pt x="130106" y="13817"/>
                </a:lnTo>
                <a:lnTo>
                  <a:pt x="121388" y="28785"/>
                </a:lnTo>
                <a:lnTo>
                  <a:pt x="120895" y="30101"/>
                </a:lnTo>
                <a:lnTo>
                  <a:pt x="121553" y="32568"/>
                </a:lnTo>
                <a:lnTo>
                  <a:pt x="122704" y="33555"/>
                </a:lnTo>
                <a:lnTo>
                  <a:pt x="129119" y="37338"/>
                </a:lnTo>
                <a:lnTo>
                  <a:pt x="128790" y="39805"/>
                </a:lnTo>
                <a:lnTo>
                  <a:pt x="128626" y="42601"/>
                </a:lnTo>
                <a:lnTo>
                  <a:pt x="128790" y="45233"/>
                </a:lnTo>
                <a:lnTo>
                  <a:pt x="129119" y="47865"/>
                </a:lnTo>
                <a:lnTo>
                  <a:pt x="122540" y="51648"/>
                </a:lnTo>
                <a:lnTo>
                  <a:pt x="121553" y="52470"/>
                </a:lnTo>
                <a:lnTo>
                  <a:pt x="120895" y="54937"/>
                </a:lnTo>
                <a:lnTo>
                  <a:pt x="121388" y="56253"/>
                </a:lnTo>
                <a:lnTo>
                  <a:pt x="129941" y="71386"/>
                </a:lnTo>
                <a:lnTo>
                  <a:pt x="130764" y="72537"/>
                </a:lnTo>
                <a:lnTo>
                  <a:pt x="133560" y="73195"/>
                </a:lnTo>
                <a:lnTo>
                  <a:pt x="134876" y="72537"/>
                </a:lnTo>
                <a:lnTo>
                  <a:pt x="141620" y="68754"/>
                </a:lnTo>
                <a:lnTo>
                  <a:pt x="143758" y="70399"/>
                </a:lnTo>
                <a:lnTo>
                  <a:pt x="148528" y="73030"/>
                </a:lnTo>
                <a:lnTo>
                  <a:pt x="150995" y="74017"/>
                </a:lnTo>
                <a:lnTo>
                  <a:pt x="150995" y="81583"/>
                </a:lnTo>
                <a:lnTo>
                  <a:pt x="151160" y="82899"/>
                </a:lnTo>
                <a:lnTo>
                  <a:pt x="152969" y="84873"/>
                </a:lnTo>
                <a:lnTo>
                  <a:pt x="154449" y="85038"/>
                </a:lnTo>
                <a:lnTo>
                  <a:pt x="171555" y="85038"/>
                </a:lnTo>
                <a:lnTo>
                  <a:pt x="173036" y="84873"/>
                </a:lnTo>
                <a:lnTo>
                  <a:pt x="174845" y="82899"/>
                </a:lnTo>
                <a:lnTo>
                  <a:pt x="175009" y="81583"/>
                </a:lnTo>
                <a:lnTo>
                  <a:pt x="175009" y="74182"/>
                </a:lnTo>
                <a:lnTo>
                  <a:pt x="179615" y="71879"/>
                </a:lnTo>
                <a:lnTo>
                  <a:pt x="183727" y="68918"/>
                </a:lnTo>
                <a:lnTo>
                  <a:pt x="189977" y="72537"/>
                </a:lnTo>
                <a:lnTo>
                  <a:pt x="191293" y="73030"/>
                </a:lnTo>
                <a:lnTo>
                  <a:pt x="192609" y="72866"/>
                </a:lnTo>
                <a:lnTo>
                  <a:pt x="193760" y="72372"/>
                </a:lnTo>
                <a:lnTo>
                  <a:pt x="194583" y="71221"/>
                </a:lnTo>
                <a:lnTo>
                  <a:pt x="203136" y="56253"/>
                </a:lnTo>
                <a:lnTo>
                  <a:pt x="203629" y="54937"/>
                </a:lnTo>
                <a:lnTo>
                  <a:pt x="202971" y="52470"/>
                </a:lnTo>
                <a:lnTo>
                  <a:pt x="201985" y="51648"/>
                </a:lnTo>
                <a:lnTo>
                  <a:pt x="195405" y="47865"/>
                </a:lnTo>
                <a:lnTo>
                  <a:pt x="195734" y="45233"/>
                </a:lnTo>
                <a:lnTo>
                  <a:pt x="195899" y="42601"/>
                </a:lnTo>
                <a:lnTo>
                  <a:pt x="195734" y="39969"/>
                </a:lnTo>
                <a:lnTo>
                  <a:pt x="195405" y="37338"/>
                </a:lnTo>
                <a:lnTo>
                  <a:pt x="201820" y="33555"/>
                </a:lnTo>
                <a:lnTo>
                  <a:pt x="202971" y="32568"/>
                </a:lnTo>
                <a:lnTo>
                  <a:pt x="203629" y="30101"/>
                </a:lnTo>
                <a:lnTo>
                  <a:pt x="203136" y="28785"/>
                </a:lnTo>
                <a:lnTo>
                  <a:pt x="194418" y="13817"/>
                </a:lnTo>
                <a:lnTo>
                  <a:pt x="193596" y="12665"/>
                </a:lnTo>
                <a:lnTo>
                  <a:pt x="192445" y="12172"/>
                </a:lnTo>
                <a:lnTo>
                  <a:pt x="190964" y="12008"/>
                </a:lnTo>
                <a:lnTo>
                  <a:pt x="189813" y="12501"/>
                </a:lnTo>
                <a:lnTo>
                  <a:pt x="183563" y="16284"/>
                </a:lnTo>
                <a:lnTo>
                  <a:pt x="179450" y="13159"/>
                </a:lnTo>
                <a:lnTo>
                  <a:pt x="174845" y="11021"/>
                </a:lnTo>
                <a:lnTo>
                  <a:pt x="174845" y="3454"/>
                </a:lnTo>
                <a:lnTo>
                  <a:pt x="174681" y="2139"/>
                </a:lnTo>
                <a:lnTo>
                  <a:pt x="172871" y="165"/>
                </a:lnTo>
                <a:lnTo>
                  <a:pt x="171555" y="0"/>
                </a:lnTo>
                <a:close/>
                <a:moveTo>
                  <a:pt x="70563" y="104117"/>
                </a:moveTo>
                <a:lnTo>
                  <a:pt x="78952" y="105104"/>
                </a:lnTo>
                <a:lnTo>
                  <a:pt x="86518" y="108229"/>
                </a:lnTo>
                <a:lnTo>
                  <a:pt x="93262" y="113493"/>
                </a:lnTo>
                <a:lnTo>
                  <a:pt x="98196" y="120401"/>
                </a:lnTo>
                <a:lnTo>
                  <a:pt x="100828" y="128954"/>
                </a:lnTo>
                <a:lnTo>
                  <a:pt x="101157" y="133724"/>
                </a:lnTo>
                <a:lnTo>
                  <a:pt x="100993" y="136849"/>
                </a:lnTo>
                <a:lnTo>
                  <a:pt x="99841" y="142606"/>
                </a:lnTo>
                <a:lnTo>
                  <a:pt x="97703" y="147870"/>
                </a:lnTo>
                <a:lnTo>
                  <a:pt x="94413" y="152475"/>
                </a:lnTo>
                <a:lnTo>
                  <a:pt x="90466" y="156587"/>
                </a:lnTo>
                <a:lnTo>
                  <a:pt x="85860" y="159712"/>
                </a:lnTo>
                <a:lnTo>
                  <a:pt x="80597" y="162015"/>
                </a:lnTo>
                <a:lnTo>
                  <a:pt x="74840" y="163166"/>
                </a:lnTo>
                <a:lnTo>
                  <a:pt x="71879" y="163331"/>
                </a:lnTo>
                <a:lnTo>
                  <a:pt x="66945" y="163166"/>
                </a:lnTo>
                <a:lnTo>
                  <a:pt x="58392" y="160535"/>
                </a:lnTo>
                <a:lnTo>
                  <a:pt x="51484" y="155600"/>
                </a:lnTo>
                <a:lnTo>
                  <a:pt x="46220" y="149021"/>
                </a:lnTo>
                <a:lnTo>
                  <a:pt x="42930" y="141290"/>
                </a:lnTo>
                <a:lnTo>
                  <a:pt x="41944" y="133066"/>
                </a:lnTo>
                <a:lnTo>
                  <a:pt x="43259" y="124678"/>
                </a:lnTo>
                <a:lnTo>
                  <a:pt x="47371" y="116618"/>
                </a:lnTo>
                <a:lnTo>
                  <a:pt x="50661" y="112999"/>
                </a:lnTo>
                <a:lnTo>
                  <a:pt x="54115" y="109710"/>
                </a:lnTo>
                <a:lnTo>
                  <a:pt x="62175" y="105598"/>
                </a:lnTo>
                <a:lnTo>
                  <a:pt x="70563" y="104117"/>
                </a:lnTo>
                <a:close/>
                <a:moveTo>
                  <a:pt x="55267" y="61846"/>
                </a:moveTo>
                <a:lnTo>
                  <a:pt x="53786" y="62010"/>
                </a:lnTo>
                <a:lnTo>
                  <a:pt x="51977" y="63984"/>
                </a:lnTo>
                <a:lnTo>
                  <a:pt x="51812" y="65300"/>
                </a:lnTo>
                <a:lnTo>
                  <a:pt x="51812" y="77471"/>
                </a:lnTo>
                <a:lnTo>
                  <a:pt x="47043" y="79281"/>
                </a:lnTo>
                <a:lnTo>
                  <a:pt x="38160" y="84544"/>
                </a:lnTo>
                <a:lnTo>
                  <a:pt x="34213" y="87834"/>
                </a:lnTo>
                <a:lnTo>
                  <a:pt x="22699" y="81090"/>
                </a:lnTo>
                <a:lnTo>
                  <a:pt x="21383" y="80596"/>
                </a:lnTo>
                <a:lnTo>
                  <a:pt x="18916" y="81254"/>
                </a:lnTo>
                <a:lnTo>
                  <a:pt x="17929" y="82406"/>
                </a:lnTo>
                <a:lnTo>
                  <a:pt x="659" y="112342"/>
                </a:lnTo>
                <a:lnTo>
                  <a:pt x="165" y="113657"/>
                </a:lnTo>
                <a:lnTo>
                  <a:pt x="330" y="114973"/>
                </a:lnTo>
                <a:lnTo>
                  <a:pt x="823" y="116289"/>
                </a:lnTo>
                <a:lnTo>
                  <a:pt x="1974" y="117111"/>
                </a:lnTo>
                <a:lnTo>
                  <a:pt x="13324" y="123691"/>
                </a:lnTo>
                <a:lnTo>
                  <a:pt x="12666" y="128790"/>
                </a:lnTo>
                <a:lnTo>
                  <a:pt x="12666" y="138823"/>
                </a:lnTo>
                <a:lnTo>
                  <a:pt x="13324" y="143922"/>
                </a:lnTo>
                <a:lnTo>
                  <a:pt x="1810" y="150501"/>
                </a:lnTo>
                <a:lnTo>
                  <a:pt x="659" y="151324"/>
                </a:lnTo>
                <a:lnTo>
                  <a:pt x="1" y="153955"/>
                </a:lnTo>
                <a:lnTo>
                  <a:pt x="659" y="155271"/>
                </a:lnTo>
                <a:lnTo>
                  <a:pt x="17765" y="185371"/>
                </a:lnTo>
                <a:lnTo>
                  <a:pt x="18587" y="186358"/>
                </a:lnTo>
                <a:lnTo>
                  <a:pt x="21219" y="187181"/>
                </a:lnTo>
                <a:lnTo>
                  <a:pt x="22535" y="186687"/>
                </a:lnTo>
                <a:lnTo>
                  <a:pt x="34213" y="179944"/>
                </a:lnTo>
                <a:lnTo>
                  <a:pt x="38160" y="183233"/>
                </a:lnTo>
                <a:lnTo>
                  <a:pt x="47043" y="188332"/>
                </a:lnTo>
                <a:lnTo>
                  <a:pt x="51812" y="190141"/>
                </a:lnTo>
                <a:lnTo>
                  <a:pt x="51812" y="203465"/>
                </a:lnTo>
                <a:lnTo>
                  <a:pt x="51977" y="204780"/>
                </a:lnTo>
                <a:lnTo>
                  <a:pt x="53786" y="206590"/>
                </a:lnTo>
                <a:lnTo>
                  <a:pt x="55267" y="206919"/>
                </a:lnTo>
                <a:lnTo>
                  <a:pt x="89643" y="206919"/>
                </a:lnTo>
                <a:lnTo>
                  <a:pt x="91124" y="206590"/>
                </a:lnTo>
                <a:lnTo>
                  <a:pt x="92933" y="204780"/>
                </a:lnTo>
                <a:lnTo>
                  <a:pt x="93097" y="203465"/>
                </a:lnTo>
                <a:lnTo>
                  <a:pt x="93097" y="190141"/>
                </a:lnTo>
                <a:lnTo>
                  <a:pt x="97703" y="188332"/>
                </a:lnTo>
                <a:lnTo>
                  <a:pt x="106256" y="183233"/>
                </a:lnTo>
                <a:lnTo>
                  <a:pt x="110204" y="179944"/>
                </a:lnTo>
                <a:lnTo>
                  <a:pt x="121388" y="186523"/>
                </a:lnTo>
                <a:lnTo>
                  <a:pt x="122704" y="187181"/>
                </a:lnTo>
                <a:lnTo>
                  <a:pt x="124020" y="187016"/>
                </a:lnTo>
                <a:lnTo>
                  <a:pt x="125336" y="186358"/>
                </a:lnTo>
                <a:lnTo>
                  <a:pt x="126158" y="185371"/>
                </a:lnTo>
                <a:lnTo>
                  <a:pt x="143264" y="155107"/>
                </a:lnTo>
                <a:lnTo>
                  <a:pt x="143758" y="153955"/>
                </a:lnTo>
                <a:lnTo>
                  <a:pt x="142935" y="151324"/>
                </a:lnTo>
                <a:lnTo>
                  <a:pt x="141949" y="150501"/>
                </a:lnTo>
                <a:lnTo>
                  <a:pt x="130435" y="143922"/>
                </a:lnTo>
                <a:lnTo>
                  <a:pt x="131093" y="138823"/>
                </a:lnTo>
                <a:lnTo>
                  <a:pt x="131093" y="128790"/>
                </a:lnTo>
                <a:lnTo>
                  <a:pt x="130435" y="123691"/>
                </a:lnTo>
                <a:lnTo>
                  <a:pt x="141949" y="117111"/>
                </a:lnTo>
                <a:lnTo>
                  <a:pt x="142935" y="116125"/>
                </a:lnTo>
                <a:lnTo>
                  <a:pt x="143593" y="113657"/>
                </a:lnTo>
                <a:lnTo>
                  <a:pt x="142935" y="112342"/>
                </a:lnTo>
                <a:lnTo>
                  <a:pt x="125829" y="82241"/>
                </a:lnTo>
                <a:lnTo>
                  <a:pt x="125007" y="81254"/>
                </a:lnTo>
                <a:lnTo>
                  <a:pt x="123856" y="80596"/>
                </a:lnTo>
                <a:lnTo>
                  <a:pt x="122540" y="80432"/>
                </a:lnTo>
                <a:lnTo>
                  <a:pt x="121224" y="81090"/>
                </a:lnTo>
                <a:lnTo>
                  <a:pt x="110039" y="87669"/>
                </a:lnTo>
                <a:lnTo>
                  <a:pt x="106256" y="84380"/>
                </a:lnTo>
                <a:lnTo>
                  <a:pt x="97703" y="79281"/>
                </a:lnTo>
                <a:lnTo>
                  <a:pt x="93097" y="77471"/>
                </a:lnTo>
                <a:lnTo>
                  <a:pt x="93097" y="65300"/>
                </a:lnTo>
                <a:lnTo>
                  <a:pt x="92933" y="63984"/>
                </a:lnTo>
                <a:lnTo>
                  <a:pt x="91124" y="62010"/>
                </a:lnTo>
                <a:lnTo>
                  <a:pt x="89643" y="61846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802" name="Google Shape;1802;p132"/>
          <p:cNvSpPr/>
          <p:nvPr/>
        </p:nvSpPr>
        <p:spPr>
          <a:xfrm>
            <a:off x="644832" y="1447816"/>
            <a:ext cx="4230698" cy="4710573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803" name="Google Shape;1803;p132"/>
          <p:cNvSpPr txBox="1"/>
          <p:nvPr/>
        </p:nvSpPr>
        <p:spPr>
          <a:xfrm>
            <a:off x="5276658" y="4089984"/>
            <a:ext cx="1717319" cy="43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dirty="0">
                <a:ea typeface="Helvetica Neue"/>
                <a:cs typeface="Calibri" panose="020F0502020204030204" pitchFamily="34" charset="0"/>
                <a:sym typeface="Helvetica Neue"/>
              </a:rPr>
              <a:t>Searching</a:t>
            </a:r>
            <a:r>
              <a:rPr lang="en-US" dirty="0">
                <a:ea typeface="Helvetica Neue"/>
                <a:cs typeface="Helvetica Neue"/>
                <a:sym typeface="Helvetica Neue"/>
              </a:rPr>
              <a:t>...</a:t>
            </a:r>
            <a:endParaRPr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5" name="Google Shape;1805;p132"/>
          <p:cNvSpPr txBox="1"/>
          <p:nvPr/>
        </p:nvSpPr>
        <p:spPr>
          <a:xfrm>
            <a:off x="5548478" y="1955724"/>
            <a:ext cx="1173681" cy="39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BOUND</a:t>
            </a:r>
            <a:endParaRPr sz="24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D6F1BC8-730F-4B40-9BA9-33EE9FC3C484}"/>
              </a:ext>
            </a:extLst>
          </p:cNvPr>
          <p:cNvSpPr/>
          <p:nvPr/>
        </p:nvSpPr>
        <p:spPr>
          <a:xfrm>
            <a:off x="7972494" y="1391374"/>
            <a:ext cx="3268717" cy="337485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PersistentVolumeClaim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myclaim1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accessModes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resources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requests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storage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10Gi</a:t>
            </a: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06590B1-74D5-724F-A519-2FE277024A0B}"/>
              </a:ext>
            </a:extLst>
          </p:cNvPr>
          <p:cNvSpPr/>
          <p:nvPr/>
        </p:nvSpPr>
        <p:spPr>
          <a:xfrm>
            <a:off x="2165616" y="1955724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"pv0001"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local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"10Gi"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3D504E6-FC01-E446-A241-CD8EE73A61AA}"/>
              </a:ext>
            </a:extLst>
          </p:cNvPr>
          <p:cNvSpPr/>
          <p:nvPr/>
        </p:nvSpPr>
        <p:spPr>
          <a:xfrm>
            <a:off x="2165613" y="3358355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"pv0002"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gce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”30Gi"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1814FF1-5E62-EC4C-BEFF-1AA777F16C60}"/>
              </a:ext>
            </a:extLst>
          </p:cNvPr>
          <p:cNvSpPr/>
          <p:nvPr/>
        </p:nvSpPr>
        <p:spPr>
          <a:xfrm>
            <a:off x="2159197" y="4809330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"pv0003"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ebs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”2Gi"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cxnSp>
        <p:nvCxnSpPr>
          <p:cNvPr id="43" name="Google Shape;1804;p132">
            <a:extLst>
              <a:ext uri="{FF2B5EF4-FFF2-40B4-BE49-F238E27FC236}">
                <a16:creationId xmlns:a16="http://schemas.microsoft.com/office/drawing/2014/main" id="{F21F982F-6BE1-F34F-BD99-4802A9A0BAEC}"/>
              </a:ext>
            </a:extLst>
          </p:cNvPr>
          <p:cNvCxnSpPr/>
          <p:nvPr/>
        </p:nvCxnSpPr>
        <p:spPr>
          <a:xfrm rot="10800000">
            <a:off x="4136397" y="2438783"/>
            <a:ext cx="3806009" cy="1559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786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32"/>
          <p:cNvSpPr/>
          <p:nvPr/>
        </p:nvSpPr>
        <p:spPr>
          <a:xfrm>
            <a:off x="566177" y="1117052"/>
            <a:ext cx="4113728" cy="50017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774" name="Google Shape;1774;p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/>
              <a:t>Volume workflow: Static method (III)</a:t>
            </a:r>
            <a:endParaRPr dirty="0"/>
          </a:p>
        </p:txBody>
      </p:sp>
      <p:grpSp>
        <p:nvGrpSpPr>
          <p:cNvPr id="1775" name="Google Shape;1775;p132"/>
          <p:cNvGrpSpPr/>
          <p:nvPr/>
        </p:nvGrpSpPr>
        <p:grpSpPr>
          <a:xfrm>
            <a:off x="8928478" y="5339426"/>
            <a:ext cx="1356747" cy="887169"/>
            <a:chOff x="10894949" y="275213"/>
            <a:chExt cx="1357101" cy="887401"/>
          </a:xfrm>
        </p:grpSpPr>
        <p:sp>
          <p:nvSpPr>
            <p:cNvPr id="1776" name="Google Shape;1776;p132"/>
            <p:cNvSpPr/>
            <p:nvPr/>
          </p:nvSpPr>
          <p:spPr>
            <a:xfrm>
              <a:off x="11241483" y="275213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1777" name="Google Shape;1777;p132"/>
            <p:cNvSpPr txBox="1"/>
            <p:nvPr/>
          </p:nvSpPr>
          <p:spPr>
            <a:xfrm>
              <a:off x="10894949" y="760850"/>
              <a:ext cx="1357101" cy="4017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799" dirty="0">
                  <a:solidFill>
                    <a:schemeClr val="accent3"/>
                  </a:solidFill>
                </a:rPr>
                <a:t>Developer</a:t>
              </a:r>
              <a:endParaRPr sz="1799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78" name="Google Shape;1778;p132"/>
          <p:cNvSpPr txBox="1"/>
          <p:nvPr/>
        </p:nvSpPr>
        <p:spPr>
          <a:xfrm>
            <a:off x="786370" y="1306278"/>
            <a:ext cx="3334231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Pool of </a:t>
            </a:r>
            <a:r>
              <a:rPr lang="en-US" sz="1799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PersistentVolumes</a:t>
            </a:r>
            <a:endParaRPr sz="1799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1779" name="Google Shape;1779;p132"/>
          <p:cNvGrpSpPr/>
          <p:nvPr/>
        </p:nvGrpSpPr>
        <p:grpSpPr>
          <a:xfrm>
            <a:off x="1020136" y="2155700"/>
            <a:ext cx="804696" cy="613091"/>
            <a:chOff x="20497800" y="5745163"/>
            <a:chExt cx="1539900" cy="1173237"/>
          </a:xfrm>
        </p:grpSpPr>
        <p:sp>
          <p:nvSpPr>
            <p:cNvPr id="1780" name="Google Shape;1780;p132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1" name="Google Shape;1781;p132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2" name="Google Shape;1782;p132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3" name="Google Shape;1783;p132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4" name="Google Shape;1784;p132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785" name="Google Shape;1785;p132"/>
          <p:cNvGrpSpPr/>
          <p:nvPr/>
        </p:nvGrpSpPr>
        <p:grpSpPr>
          <a:xfrm>
            <a:off x="1020136" y="3512697"/>
            <a:ext cx="804696" cy="613091"/>
            <a:chOff x="20497800" y="5745163"/>
            <a:chExt cx="1539900" cy="1173237"/>
          </a:xfrm>
        </p:grpSpPr>
        <p:sp>
          <p:nvSpPr>
            <p:cNvPr id="1786" name="Google Shape;1786;p132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7" name="Google Shape;1787;p132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8" name="Google Shape;1788;p132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9" name="Google Shape;1789;p132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0" name="Google Shape;1790;p132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791" name="Google Shape;1791;p132"/>
          <p:cNvGrpSpPr/>
          <p:nvPr/>
        </p:nvGrpSpPr>
        <p:grpSpPr>
          <a:xfrm>
            <a:off x="1020136" y="5081013"/>
            <a:ext cx="804696" cy="613091"/>
            <a:chOff x="20497800" y="5745163"/>
            <a:chExt cx="1539900" cy="1173237"/>
          </a:xfrm>
        </p:grpSpPr>
        <p:sp>
          <p:nvSpPr>
            <p:cNvPr id="1792" name="Google Shape;1792;p132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3" name="Google Shape;1793;p132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4" name="Google Shape;1794;p132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5" name="Google Shape;1795;p132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6" name="Google Shape;1796;p132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D6F1BC8-730F-4B40-9BA9-33EE9FC3C484}"/>
              </a:ext>
            </a:extLst>
          </p:cNvPr>
          <p:cNvSpPr/>
          <p:nvPr/>
        </p:nvSpPr>
        <p:spPr>
          <a:xfrm>
            <a:off x="7972494" y="1391373"/>
            <a:ext cx="3268717" cy="386973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/>
                <a:cs typeface="Helvetica"/>
              </a:rPr>
              <a:t>PersistentVolumeClaim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/>
                <a:cs typeface="Helvetica"/>
              </a:rPr>
              <a:t>v1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myclaim2 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/>
                <a:cs typeface="Helvetica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accessModes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- </a:t>
            </a:r>
            <a:r>
              <a:rPr lang="es-ES" dirty="0" err="1">
                <a:solidFill>
                  <a:srgbClr val="98C379"/>
                </a:solidFill>
                <a:latin typeface="Helvetica"/>
                <a:cs typeface="Helvetica"/>
              </a:rPr>
              <a:t>ReadWriteOnce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resources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requests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br>
              <a:rPr lang="es-ES" dirty="0"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      </a:t>
            </a:r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storage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20Gi</a:t>
            </a:r>
            <a:endParaRPr lang="es-ES" dirty="0">
              <a:solidFill>
                <a:srgbClr val="E06C75"/>
              </a:solidFill>
              <a:latin typeface="Helvetica"/>
              <a:cs typeface="Helvetica"/>
            </a:endParaRPr>
          </a:p>
          <a:p>
            <a:endParaRPr lang="es-ES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06590B1-74D5-724F-A519-2FE277024A0B}"/>
              </a:ext>
            </a:extLst>
          </p:cNvPr>
          <p:cNvSpPr/>
          <p:nvPr/>
        </p:nvSpPr>
        <p:spPr>
          <a:xfrm>
            <a:off x="2165616" y="1955724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"pv0001"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local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"10Gi"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3D504E6-FC01-E446-A241-CD8EE73A61AA}"/>
              </a:ext>
            </a:extLst>
          </p:cNvPr>
          <p:cNvSpPr/>
          <p:nvPr/>
        </p:nvSpPr>
        <p:spPr>
          <a:xfrm>
            <a:off x="2165613" y="3358355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"pv0002"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gce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”30Gi"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1814FF1-5E62-EC4C-BEFF-1AA777F16C60}"/>
              </a:ext>
            </a:extLst>
          </p:cNvPr>
          <p:cNvSpPr/>
          <p:nvPr/>
        </p:nvSpPr>
        <p:spPr>
          <a:xfrm>
            <a:off x="2159197" y="4809330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"pv0003"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ebs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”2Gi"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cxnSp>
        <p:nvCxnSpPr>
          <p:cNvPr id="43" name="Google Shape;1804;p132">
            <a:extLst>
              <a:ext uri="{FF2B5EF4-FFF2-40B4-BE49-F238E27FC236}">
                <a16:creationId xmlns:a16="http://schemas.microsoft.com/office/drawing/2014/main" id="{F21F982F-6BE1-F34F-BD99-4802A9A0BAEC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4120601" y="2377599"/>
            <a:ext cx="1500258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A8B1008-9B02-A346-943B-A5BF5C8A9506}"/>
              </a:ext>
            </a:extLst>
          </p:cNvPr>
          <p:cNvSpPr/>
          <p:nvPr/>
        </p:nvSpPr>
        <p:spPr>
          <a:xfrm>
            <a:off x="7972494" y="4307355"/>
            <a:ext cx="3268717" cy="90463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selector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matchLabels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gce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</a:t>
            </a: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grpSp>
        <p:nvGrpSpPr>
          <p:cNvPr id="38" name="Google Shape;1753;p131">
            <a:extLst>
              <a:ext uri="{FF2B5EF4-FFF2-40B4-BE49-F238E27FC236}">
                <a16:creationId xmlns:a16="http://schemas.microsoft.com/office/drawing/2014/main" id="{391F7B6E-1E4F-5741-9CD8-1B04653C5A32}"/>
              </a:ext>
            </a:extLst>
          </p:cNvPr>
          <p:cNvGrpSpPr/>
          <p:nvPr/>
        </p:nvGrpSpPr>
        <p:grpSpPr>
          <a:xfrm>
            <a:off x="5467512" y="5632116"/>
            <a:ext cx="1542148" cy="900096"/>
            <a:chOff x="12304462" y="707452"/>
            <a:chExt cx="1542550" cy="900331"/>
          </a:xfrm>
        </p:grpSpPr>
        <p:sp>
          <p:nvSpPr>
            <p:cNvPr id="39" name="Google Shape;1754;p131">
              <a:extLst>
                <a:ext uri="{FF2B5EF4-FFF2-40B4-BE49-F238E27FC236}">
                  <a16:creationId xmlns:a16="http://schemas.microsoft.com/office/drawing/2014/main" id="{002B82B1-A032-B84C-9BFB-9B3C06AF2D08}"/>
                </a:ext>
              </a:extLst>
            </p:cNvPr>
            <p:cNvSpPr/>
            <p:nvPr/>
          </p:nvSpPr>
          <p:spPr>
            <a:xfrm>
              <a:off x="12743722" y="707452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40" name="Google Shape;1755;p131">
              <a:extLst>
                <a:ext uri="{FF2B5EF4-FFF2-40B4-BE49-F238E27FC236}">
                  <a16:creationId xmlns:a16="http://schemas.microsoft.com/office/drawing/2014/main" id="{9A143AD4-8622-DC4F-9215-CAAAF952E286}"/>
                </a:ext>
              </a:extLst>
            </p:cNvPr>
            <p:cNvSpPr txBox="1"/>
            <p:nvPr/>
          </p:nvSpPr>
          <p:spPr>
            <a:xfrm>
              <a:off x="12304462" y="1226448"/>
              <a:ext cx="1542550" cy="381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  </a:t>
              </a:r>
              <a:r>
                <a:rPr lang="en-US" sz="1400" dirty="0">
                  <a:solidFill>
                    <a:schemeClr val="accent3"/>
                  </a:solidFill>
                </a:rPr>
                <a:t>Administrator</a:t>
              </a:r>
              <a:endParaRPr sz="14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44" name="Google Shape;1846;p133">
            <a:extLst>
              <a:ext uri="{FF2B5EF4-FFF2-40B4-BE49-F238E27FC236}">
                <a16:creationId xmlns:a16="http://schemas.microsoft.com/office/drawing/2014/main" id="{17EC0BE9-9F54-464F-A482-E88216BE988A}"/>
              </a:ext>
            </a:extLst>
          </p:cNvPr>
          <p:cNvSpPr/>
          <p:nvPr/>
        </p:nvSpPr>
        <p:spPr>
          <a:xfrm>
            <a:off x="4980413" y="4046109"/>
            <a:ext cx="2516345" cy="1440461"/>
          </a:xfrm>
          <a:prstGeom prst="wedgeRoundRectCallout">
            <a:avLst>
              <a:gd name="adj1" fmla="val -13319"/>
              <a:gd name="adj2" fmla="val 61208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1600" b="1" dirty="0">
                <a:ea typeface="Helvetica Neue"/>
                <a:cs typeface="Calibri" panose="020F0502020204030204" pitchFamily="34" charset="0"/>
                <a:sym typeface="Helvetica Neue"/>
              </a:rPr>
              <a:t>SRE Handbook:</a:t>
            </a:r>
            <a:endParaRPr sz="1600" b="1" dirty="0">
              <a:ea typeface="Helvetica Neue"/>
              <a:cs typeface="Calibri" panose="020F0502020204030204" pitchFamily="34" charset="0"/>
              <a:sym typeface="Helvetica Neue"/>
            </a:endParaRPr>
          </a:p>
          <a:p>
            <a:endParaRPr sz="1600" b="1" dirty="0">
              <a:ea typeface="Helvetica Neue"/>
              <a:cs typeface="Calibri" panose="020F0502020204030204" pitchFamily="34" charset="0"/>
              <a:sym typeface="Helvetica Neue"/>
            </a:endParaRPr>
          </a:p>
          <a:p>
            <a:r>
              <a:rPr lang="en-US" sz="1600" b="1" dirty="0">
                <a:ea typeface="Helvetica Neue"/>
                <a:cs typeface="Calibri" panose="020F0502020204030204" pitchFamily="34" charset="0"/>
                <a:sym typeface="Helvetica Neue"/>
              </a:rPr>
              <a:t>Rule:</a:t>
            </a:r>
            <a:endParaRPr sz="1600" b="1" dirty="0">
              <a:ea typeface="Helvetica Neue"/>
              <a:cs typeface="Calibri" panose="020F0502020204030204" pitchFamily="34" charset="0"/>
              <a:sym typeface="Helvetica Neue"/>
            </a:endParaRPr>
          </a:p>
          <a:p>
            <a:r>
              <a:rPr lang="en-US" sz="1600" dirty="0">
                <a:ea typeface="Helvetica Neue"/>
                <a:cs typeface="Calibri" panose="020F0502020204030204" pitchFamily="34" charset="0"/>
                <a:sym typeface="Helvetica Neue"/>
              </a:rPr>
              <a:t>Use label “</a:t>
            </a:r>
            <a:r>
              <a:rPr lang="en-US" sz="1600" dirty="0" err="1">
                <a:ea typeface="Helvetica Neue"/>
                <a:cs typeface="Calibri" panose="020F0502020204030204" pitchFamily="34" charset="0"/>
                <a:sym typeface="Helvetica Neue"/>
              </a:rPr>
              <a:t>gce</a:t>
            </a:r>
            <a:r>
              <a:rPr lang="en-US" sz="1600" dirty="0">
                <a:ea typeface="Helvetica Neue"/>
                <a:cs typeface="Calibri" panose="020F0502020204030204" pitchFamily="34" charset="0"/>
                <a:sym typeface="Helvetica Neue"/>
              </a:rPr>
              <a:t>” for GCE storage</a:t>
            </a:r>
            <a:endParaRPr sz="1600" dirty="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EBFA549-6EC5-8A48-9FA6-0666C486364C}"/>
              </a:ext>
            </a:extLst>
          </p:cNvPr>
          <p:cNvSpPr/>
          <p:nvPr/>
        </p:nvSpPr>
        <p:spPr>
          <a:xfrm>
            <a:off x="5620859" y="2120888"/>
            <a:ext cx="2020915" cy="51342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myclaim1</a:t>
            </a: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46" name="Google Shape;1841;p133">
            <a:extLst>
              <a:ext uri="{FF2B5EF4-FFF2-40B4-BE49-F238E27FC236}">
                <a16:creationId xmlns:a16="http://schemas.microsoft.com/office/drawing/2014/main" id="{FE6147B6-6432-EF4E-97EB-3A4FF1479467}"/>
              </a:ext>
            </a:extLst>
          </p:cNvPr>
          <p:cNvSpPr txBox="1"/>
          <p:nvPr/>
        </p:nvSpPr>
        <p:spPr>
          <a:xfrm>
            <a:off x="4678763" y="2003045"/>
            <a:ext cx="103533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1849;p133">
            <a:extLst>
              <a:ext uri="{FF2B5EF4-FFF2-40B4-BE49-F238E27FC236}">
                <a16:creationId xmlns:a16="http://schemas.microsoft.com/office/drawing/2014/main" id="{E625590E-16B3-254D-9923-AF20F8B9FCF1}"/>
              </a:ext>
            </a:extLst>
          </p:cNvPr>
          <p:cNvSpPr txBox="1"/>
          <p:nvPr/>
        </p:nvSpPr>
        <p:spPr>
          <a:xfrm>
            <a:off x="5596605" y="3086964"/>
            <a:ext cx="103533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>
                <a:ea typeface="Helvetica Neue"/>
                <a:cs typeface="Helvetica Neue"/>
                <a:sym typeface="Helvetica Neue"/>
              </a:rPr>
              <a:t>BOUND</a:t>
            </a:r>
            <a:endParaRPr sz="1400"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" name="Google Shape;1848;p133">
            <a:extLst>
              <a:ext uri="{FF2B5EF4-FFF2-40B4-BE49-F238E27FC236}">
                <a16:creationId xmlns:a16="http://schemas.microsoft.com/office/drawing/2014/main" id="{549FDBAD-FB1E-5443-B321-92BAAA9E17F1}"/>
              </a:ext>
            </a:extLst>
          </p:cNvPr>
          <p:cNvCxnSpPr/>
          <p:nvPr/>
        </p:nvCxnSpPr>
        <p:spPr>
          <a:xfrm rot="10800000">
            <a:off x="4212827" y="3581211"/>
            <a:ext cx="3761020" cy="2129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0535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32"/>
          <p:cNvSpPr/>
          <p:nvPr/>
        </p:nvSpPr>
        <p:spPr>
          <a:xfrm>
            <a:off x="566177" y="1117052"/>
            <a:ext cx="4113728" cy="50017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774" name="Google Shape;1774;p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 dirty="0"/>
              <a:t>Volume workflow: Static method (IV)</a:t>
            </a:r>
            <a:endParaRPr dirty="0"/>
          </a:p>
        </p:txBody>
      </p:sp>
      <p:grpSp>
        <p:nvGrpSpPr>
          <p:cNvPr id="1775" name="Google Shape;1775;p132"/>
          <p:cNvGrpSpPr/>
          <p:nvPr/>
        </p:nvGrpSpPr>
        <p:grpSpPr>
          <a:xfrm>
            <a:off x="8928478" y="4991408"/>
            <a:ext cx="1356747" cy="887169"/>
            <a:chOff x="10894949" y="275213"/>
            <a:chExt cx="1357101" cy="887401"/>
          </a:xfrm>
        </p:grpSpPr>
        <p:sp>
          <p:nvSpPr>
            <p:cNvPr id="1776" name="Google Shape;1776;p132"/>
            <p:cNvSpPr/>
            <p:nvPr/>
          </p:nvSpPr>
          <p:spPr>
            <a:xfrm>
              <a:off x="11241483" y="275213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1777" name="Google Shape;1777;p132"/>
            <p:cNvSpPr txBox="1"/>
            <p:nvPr/>
          </p:nvSpPr>
          <p:spPr>
            <a:xfrm>
              <a:off x="10894949" y="760850"/>
              <a:ext cx="1357101" cy="4017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799" dirty="0">
                  <a:solidFill>
                    <a:schemeClr val="accent3"/>
                  </a:solidFill>
                </a:rPr>
                <a:t>Developer</a:t>
              </a:r>
              <a:endParaRPr sz="1799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78" name="Google Shape;1778;p132"/>
          <p:cNvSpPr txBox="1"/>
          <p:nvPr/>
        </p:nvSpPr>
        <p:spPr>
          <a:xfrm>
            <a:off x="786370" y="1306278"/>
            <a:ext cx="3334231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Pool of </a:t>
            </a:r>
            <a:r>
              <a:rPr lang="en-US" sz="1799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PersistentVolumes</a:t>
            </a:r>
            <a:endParaRPr sz="1799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1779" name="Google Shape;1779;p132"/>
          <p:cNvGrpSpPr/>
          <p:nvPr/>
        </p:nvGrpSpPr>
        <p:grpSpPr>
          <a:xfrm>
            <a:off x="1020136" y="2155700"/>
            <a:ext cx="804696" cy="613091"/>
            <a:chOff x="20497800" y="5745163"/>
            <a:chExt cx="1539900" cy="1173237"/>
          </a:xfrm>
        </p:grpSpPr>
        <p:sp>
          <p:nvSpPr>
            <p:cNvPr id="1780" name="Google Shape;1780;p132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1" name="Google Shape;1781;p132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2" name="Google Shape;1782;p132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3" name="Google Shape;1783;p132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4" name="Google Shape;1784;p132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785" name="Google Shape;1785;p132"/>
          <p:cNvGrpSpPr/>
          <p:nvPr/>
        </p:nvGrpSpPr>
        <p:grpSpPr>
          <a:xfrm>
            <a:off x="1020136" y="3512697"/>
            <a:ext cx="804696" cy="613091"/>
            <a:chOff x="20497800" y="5745163"/>
            <a:chExt cx="1539900" cy="1173237"/>
          </a:xfrm>
        </p:grpSpPr>
        <p:sp>
          <p:nvSpPr>
            <p:cNvPr id="1786" name="Google Shape;1786;p132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7" name="Google Shape;1787;p132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8" name="Google Shape;1788;p132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9" name="Google Shape;1789;p132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0" name="Google Shape;1790;p132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791" name="Google Shape;1791;p132"/>
          <p:cNvGrpSpPr/>
          <p:nvPr/>
        </p:nvGrpSpPr>
        <p:grpSpPr>
          <a:xfrm>
            <a:off x="1020136" y="5081013"/>
            <a:ext cx="804696" cy="613091"/>
            <a:chOff x="20497800" y="5745163"/>
            <a:chExt cx="1539900" cy="1173237"/>
          </a:xfrm>
        </p:grpSpPr>
        <p:sp>
          <p:nvSpPr>
            <p:cNvPr id="1792" name="Google Shape;1792;p132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3" name="Google Shape;1793;p132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4" name="Google Shape;1794;p132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5" name="Google Shape;1795;p132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96" name="Google Shape;1796;p132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D6F1BC8-730F-4B40-9BA9-33EE9FC3C484}"/>
              </a:ext>
            </a:extLst>
          </p:cNvPr>
          <p:cNvSpPr/>
          <p:nvPr/>
        </p:nvSpPr>
        <p:spPr>
          <a:xfrm>
            <a:off x="7972494" y="1391373"/>
            <a:ext cx="3268717" cy="302717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PersistentVolumeClaim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myclaim3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accessModes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resources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requests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storage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100Gi</a:t>
            </a:r>
            <a:endParaRPr lang="es-ES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06590B1-74D5-724F-A519-2FE277024A0B}"/>
              </a:ext>
            </a:extLst>
          </p:cNvPr>
          <p:cNvSpPr/>
          <p:nvPr/>
        </p:nvSpPr>
        <p:spPr>
          <a:xfrm>
            <a:off x="2165616" y="1955724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"pv0001"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local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"10Gi"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3D504E6-FC01-E446-A241-CD8EE73A61AA}"/>
              </a:ext>
            </a:extLst>
          </p:cNvPr>
          <p:cNvSpPr/>
          <p:nvPr/>
        </p:nvSpPr>
        <p:spPr>
          <a:xfrm>
            <a:off x="2165613" y="3358355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"pv0002"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gce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”30Gi"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1814FF1-5E62-EC4C-BEFF-1AA777F16C60}"/>
              </a:ext>
            </a:extLst>
          </p:cNvPr>
          <p:cNvSpPr/>
          <p:nvPr/>
        </p:nvSpPr>
        <p:spPr>
          <a:xfrm>
            <a:off x="2159197" y="4809330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"pv0003"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sz="14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ebs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”2Gi" </a:t>
            </a:r>
            <a:br>
              <a:rPr lang="es-ES" sz="14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4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4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cxnSp>
        <p:nvCxnSpPr>
          <p:cNvPr id="43" name="Google Shape;1804;p132">
            <a:extLst>
              <a:ext uri="{FF2B5EF4-FFF2-40B4-BE49-F238E27FC236}">
                <a16:creationId xmlns:a16="http://schemas.microsoft.com/office/drawing/2014/main" id="{F21F982F-6BE1-F34F-BD99-4802A9A0BAEC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4120601" y="2377599"/>
            <a:ext cx="1500258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EBFA549-6EC5-8A48-9FA6-0666C486364C}"/>
              </a:ext>
            </a:extLst>
          </p:cNvPr>
          <p:cNvSpPr/>
          <p:nvPr/>
        </p:nvSpPr>
        <p:spPr>
          <a:xfrm>
            <a:off x="5620859" y="2120888"/>
            <a:ext cx="2020915" cy="51342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myclaim1</a:t>
            </a: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46" name="Google Shape;1841;p133">
            <a:extLst>
              <a:ext uri="{FF2B5EF4-FFF2-40B4-BE49-F238E27FC236}">
                <a16:creationId xmlns:a16="http://schemas.microsoft.com/office/drawing/2014/main" id="{FE6147B6-6432-EF4E-97EB-3A4FF1479467}"/>
              </a:ext>
            </a:extLst>
          </p:cNvPr>
          <p:cNvSpPr txBox="1"/>
          <p:nvPr/>
        </p:nvSpPr>
        <p:spPr>
          <a:xfrm>
            <a:off x="4678763" y="2003045"/>
            <a:ext cx="103533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" name="Google Shape;1804;p132">
            <a:extLst>
              <a:ext uri="{FF2B5EF4-FFF2-40B4-BE49-F238E27FC236}">
                <a16:creationId xmlns:a16="http://schemas.microsoft.com/office/drawing/2014/main" id="{B94E8CA3-7A31-8F42-8514-EEF30ABC834B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4116153" y="3622636"/>
            <a:ext cx="1500258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90E8B51-4007-3D49-A0AF-B6AB9F6D401E}"/>
              </a:ext>
            </a:extLst>
          </p:cNvPr>
          <p:cNvSpPr/>
          <p:nvPr/>
        </p:nvSpPr>
        <p:spPr>
          <a:xfrm>
            <a:off x="5616411" y="3365925"/>
            <a:ext cx="2020915" cy="51342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err="1">
                <a:solidFill>
                  <a:srgbClr val="E06C75"/>
                </a:solidFill>
                <a:latin typeface="Helvetica"/>
                <a:cs typeface="Helvetica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/>
                <a:cs typeface="Helvetica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/>
                <a:cs typeface="Helvetica"/>
              </a:rPr>
              <a:t>myclaim2</a:t>
            </a: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51" name="Google Shape;1841;p133">
            <a:extLst>
              <a:ext uri="{FF2B5EF4-FFF2-40B4-BE49-F238E27FC236}">
                <a16:creationId xmlns:a16="http://schemas.microsoft.com/office/drawing/2014/main" id="{D75C9DB5-F016-7B4C-A74C-7E4280861354}"/>
              </a:ext>
            </a:extLst>
          </p:cNvPr>
          <p:cNvSpPr txBox="1"/>
          <p:nvPr/>
        </p:nvSpPr>
        <p:spPr>
          <a:xfrm>
            <a:off x="4674315" y="3248082"/>
            <a:ext cx="103533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1890;p134">
            <a:extLst>
              <a:ext uri="{FF2B5EF4-FFF2-40B4-BE49-F238E27FC236}">
                <a16:creationId xmlns:a16="http://schemas.microsoft.com/office/drawing/2014/main" id="{C7D18215-F907-4342-AAE9-0EC70EE62FDC}"/>
              </a:ext>
            </a:extLst>
          </p:cNvPr>
          <p:cNvSpPr txBox="1"/>
          <p:nvPr/>
        </p:nvSpPr>
        <p:spPr>
          <a:xfrm>
            <a:off x="5201058" y="4723151"/>
            <a:ext cx="2198727" cy="93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2000" dirty="0">
                <a:solidFill>
                  <a:srgbClr val="EF4324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No volume available</a:t>
            </a:r>
            <a:endParaRPr sz="2000" dirty="0">
              <a:solidFill>
                <a:srgbClr val="EF4324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888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35"/>
          <p:cNvSpPr/>
          <p:nvPr/>
        </p:nvSpPr>
        <p:spPr>
          <a:xfrm>
            <a:off x="566177" y="1117052"/>
            <a:ext cx="4113728" cy="50017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898" name="Google Shape;1898;p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Volume workflow: Dynamic method (I)</a:t>
            </a:r>
            <a:endParaRPr/>
          </a:p>
        </p:txBody>
      </p:sp>
      <p:sp>
        <p:nvSpPr>
          <p:cNvPr id="1899" name="Google Shape;1899;p135"/>
          <p:cNvSpPr txBox="1"/>
          <p:nvPr/>
        </p:nvSpPr>
        <p:spPr>
          <a:xfrm>
            <a:off x="786370" y="1306278"/>
            <a:ext cx="3334231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Pool of </a:t>
            </a:r>
            <a:r>
              <a:rPr lang="en-US" sz="1799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PersistentVolumes</a:t>
            </a:r>
            <a:endParaRPr sz="1799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903" name="Google Shape;190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306" y="2050888"/>
            <a:ext cx="1092070" cy="1092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135"/>
          <p:cNvGrpSpPr/>
          <p:nvPr/>
        </p:nvGrpSpPr>
        <p:grpSpPr>
          <a:xfrm>
            <a:off x="5602992" y="2290365"/>
            <a:ext cx="804696" cy="613091"/>
            <a:chOff x="20497800" y="5745163"/>
            <a:chExt cx="1539900" cy="1173237"/>
          </a:xfrm>
        </p:grpSpPr>
        <p:sp>
          <p:nvSpPr>
            <p:cNvPr id="1905" name="Google Shape;1905;p135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6" name="Google Shape;1906;p135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7" name="Google Shape;1907;p135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8" name="Google Shape;1908;p135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9" name="Google Shape;1909;p135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10" name="Google Shape;1910;p135"/>
          <p:cNvSpPr txBox="1"/>
          <p:nvPr/>
        </p:nvSpPr>
        <p:spPr>
          <a:xfrm>
            <a:off x="5036932" y="1414571"/>
            <a:ext cx="2055424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Storage Provisioner</a:t>
            </a:r>
            <a:b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</a:br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          (default)</a:t>
            </a:r>
            <a:endParaRPr sz="14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911" name="Google Shape;1911;p135"/>
          <p:cNvSpPr txBox="1"/>
          <p:nvPr/>
        </p:nvSpPr>
        <p:spPr>
          <a:xfrm>
            <a:off x="5723184" y="2290372"/>
            <a:ext cx="682922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Local</a:t>
            </a:r>
            <a:endParaRPr sz="14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pic>
        <p:nvPicPr>
          <p:cNvPr id="1912" name="Google Shape;191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486" y="3879211"/>
            <a:ext cx="1092070" cy="1092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3" name="Google Shape;1913;p135"/>
          <p:cNvGrpSpPr/>
          <p:nvPr/>
        </p:nvGrpSpPr>
        <p:grpSpPr>
          <a:xfrm>
            <a:off x="5679172" y="4118689"/>
            <a:ext cx="804696" cy="613091"/>
            <a:chOff x="20497800" y="5745163"/>
            <a:chExt cx="1539900" cy="1173237"/>
          </a:xfrm>
        </p:grpSpPr>
        <p:sp>
          <p:nvSpPr>
            <p:cNvPr id="1914" name="Google Shape;1914;p135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15" name="Google Shape;1915;p135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16" name="Google Shape;1916;p135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17" name="Google Shape;1917;p135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18" name="Google Shape;1918;p135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19" name="Google Shape;1919;p135"/>
          <p:cNvSpPr txBox="1"/>
          <p:nvPr/>
        </p:nvSpPr>
        <p:spPr>
          <a:xfrm>
            <a:off x="5159331" y="3332973"/>
            <a:ext cx="2091055" cy="54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Storage Provisioner</a:t>
            </a:r>
            <a:endParaRPr sz="14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920" name="Google Shape;1920;p135"/>
          <p:cNvSpPr txBox="1"/>
          <p:nvPr/>
        </p:nvSpPr>
        <p:spPr>
          <a:xfrm>
            <a:off x="5666424" y="4123894"/>
            <a:ext cx="873672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 err="1">
                <a:solidFill>
                  <a:schemeClr val="tx2"/>
                </a:solidFill>
                <a:cs typeface="Calibri" panose="020F0502020204030204" pitchFamily="34" charset="0"/>
              </a:rPr>
              <a:t>gce</a:t>
            </a:r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-pd</a:t>
            </a:r>
            <a:endParaRPr sz="14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cxnSp>
        <p:nvCxnSpPr>
          <p:cNvPr id="1921" name="Google Shape;1921;p135"/>
          <p:cNvCxnSpPr/>
          <p:nvPr/>
        </p:nvCxnSpPr>
        <p:spPr>
          <a:xfrm rot="10800000">
            <a:off x="6668313" y="4640559"/>
            <a:ext cx="267530" cy="4717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2" name="Google Shape;1922;p135"/>
          <p:cNvSpPr txBox="1"/>
          <p:nvPr/>
        </p:nvSpPr>
        <p:spPr>
          <a:xfrm>
            <a:off x="6512878" y="5112337"/>
            <a:ext cx="1237478" cy="4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>
                <a:solidFill>
                  <a:schemeClr val="tx2"/>
                </a:solidFill>
              </a:rPr>
              <a:t>Only in GCE 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923" name="Google Shape;1923;p135"/>
          <p:cNvSpPr txBox="1"/>
          <p:nvPr/>
        </p:nvSpPr>
        <p:spPr>
          <a:xfrm>
            <a:off x="7729812" y="2903456"/>
            <a:ext cx="4113728" cy="83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Pods that are able to create </a:t>
            </a:r>
            <a:r>
              <a:rPr lang="en-US" sz="2000" dirty="0" err="1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PersistentVolumes</a:t>
            </a:r>
            <a:r>
              <a:rPr lang="en-US" sz="20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 on demand</a:t>
            </a:r>
            <a:endParaRPr sz="20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924" name="Google Shape;1924;p135"/>
          <p:cNvSpPr/>
          <p:nvPr/>
        </p:nvSpPr>
        <p:spPr>
          <a:xfrm>
            <a:off x="7250386" y="1715197"/>
            <a:ext cx="503269" cy="3016614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grpSp>
        <p:nvGrpSpPr>
          <p:cNvPr id="30" name="Google Shape;1753;p131">
            <a:extLst>
              <a:ext uri="{FF2B5EF4-FFF2-40B4-BE49-F238E27FC236}">
                <a16:creationId xmlns:a16="http://schemas.microsoft.com/office/drawing/2014/main" id="{9897AD54-C196-004B-91FF-DFED2D9307D6}"/>
              </a:ext>
            </a:extLst>
          </p:cNvPr>
          <p:cNvGrpSpPr/>
          <p:nvPr/>
        </p:nvGrpSpPr>
        <p:grpSpPr>
          <a:xfrm>
            <a:off x="5467512" y="5503780"/>
            <a:ext cx="1542148" cy="900096"/>
            <a:chOff x="12304462" y="707452"/>
            <a:chExt cx="1542550" cy="900331"/>
          </a:xfrm>
        </p:grpSpPr>
        <p:sp>
          <p:nvSpPr>
            <p:cNvPr id="31" name="Google Shape;1754;p131">
              <a:extLst>
                <a:ext uri="{FF2B5EF4-FFF2-40B4-BE49-F238E27FC236}">
                  <a16:creationId xmlns:a16="http://schemas.microsoft.com/office/drawing/2014/main" id="{7028F4CF-20F0-AE45-8748-C5D2BEC7D34F}"/>
                </a:ext>
              </a:extLst>
            </p:cNvPr>
            <p:cNvSpPr/>
            <p:nvPr/>
          </p:nvSpPr>
          <p:spPr>
            <a:xfrm>
              <a:off x="12743722" y="707452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32" name="Google Shape;1755;p131">
              <a:extLst>
                <a:ext uri="{FF2B5EF4-FFF2-40B4-BE49-F238E27FC236}">
                  <a16:creationId xmlns:a16="http://schemas.microsoft.com/office/drawing/2014/main" id="{28F974F5-BC3D-604E-BD53-8E809C3B94EF}"/>
                </a:ext>
              </a:extLst>
            </p:cNvPr>
            <p:cNvSpPr txBox="1"/>
            <p:nvPr/>
          </p:nvSpPr>
          <p:spPr>
            <a:xfrm>
              <a:off x="12304462" y="1226448"/>
              <a:ext cx="1542550" cy="381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  </a:t>
              </a:r>
              <a:r>
                <a:rPr lang="en-US" sz="1400" dirty="0">
                  <a:solidFill>
                    <a:schemeClr val="accent3"/>
                  </a:solidFill>
                </a:rPr>
                <a:t>Administrator</a:t>
              </a:r>
              <a:endParaRPr sz="1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3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36"/>
          <p:cNvSpPr/>
          <p:nvPr/>
        </p:nvSpPr>
        <p:spPr>
          <a:xfrm>
            <a:off x="566177" y="1117052"/>
            <a:ext cx="4113728" cy="50017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932" name="Google Shape;1932;p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Volume workflow: Dynamic method (II)</a:t>
            </a:r>
            <a:endParaRPr/>
          </a:p>
        </p:txBody>
      </p:sp>
      <p:sp>
        <p:nvSpPr>
          <p:cNvPr id="1933" name="Google Shape;1933;p136"/>
          <p:cNvSpPr txBox="1"/>
          <p:nvPr/>
        </p:nvSpPr>
        <p:spPr>
          <a:xfrm>
            <a:off x="786370" y="1306278"/>
            <a:ext cx="3334231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Pool of </a:t>
            </a:r>
            <a:r>
              <a:rPr lang="en-US" sz="1799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PersistentVolumes</a:t>
            </a:r>
            <a:endParaRPr sz="1799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934" name="Google Shape;193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306" y="2050888"/>
            <a:ext cx="1092070" cy="1092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5" name="Google Shape;1935;p136"/>
          <p:cNvGrpSpPr/>
          <p:nvPr/>
        </p:nvGrpSpPr>
        <p:grpSpPr>
          <a:xfrm>
            <a:off x="5602992" y="2290365"/>
            <a:ext cx="804696" cy="613091"/>
            <a:chOff x="20497800" y="5745163"/>
            <a:chExt cx="1539900" cy="1173237"/>
          </a:xfrm>
        </p:grpSpPr>
        <p:sp>
          <p:nvSpPr>
            <p:cNvPr id="1936" name="Google Shape;1936;p136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7" name="Google Shape;1937;p136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8" name="Google Shape;1938;p136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9" name="Google Shape;1939;p136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0" name="Google Shape;1940;p136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41" name="Google Shape;1941;p136"/>
          <p:cNvSpPr txBox="1"/>
          <p:nvPr/>
        </p:nvSpPr>
        <p:spPr>
          <a:xfrm>
            <a:off x="5667453" y="2262927"/>
            <a:ext cx="682922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Local</a:t>
            </a:r>
            <a:endParaRPr sz="1400" dirty="0">
              <a:solidFill>
                <a:schemeClr val="tx2"/>
              </a:solidFill>
            </a:endParaRPr>
          </a:p>
        </p:txBody>
      </p:sp>
      <p:pic>
        <p:nvPicPr>
          <p:cNvPr id="1942" name="Google Shape;194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486" y="3879211"/>
            <a:ext cx="1092070" cy="1092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3" name="Google Shape;1943;p136"/>
          <p:cNvGrpSpPr/>
          <p:nvPr/>
        </p:nvGrpSpPr>
        <p:grpSpPr>
          <a:xfrm>
            <a:off x="5679172" y="4118689"/>
            <a:ext cx="804696" cy="613091"/>
            <a:chOff x="20497800" y="5745163"/>
            <a:chExt cx="1539900" cy="1173237"/>
          </a:xfrm>
        </p:grpSpPr>
        <p:sp>
          <p:nvSpPr>
            <p:cNvPr id="1944" name="Google Shape;1944;p136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5" name="Google Shape;1945;p136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6" name="Google Shape;1946;p136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7" name="Google Shape;1947;p136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8" name="Google Shape;1948;p136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49" name="Google Shape;1949;p136"/>
          <p:cNvSpPr txBox="1"/>
          <p:nvPr/>
        </p:nvSpPr>
        <p:spPr>
          <a:xfrm>
            <a:off x="5159331" y="3438923"/>
            <a:ext cx="2001124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Storage Provisioner</a:t>
            </a:r>
            <a:endParaRPr sz="14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950" name="Google Shape;1950;p136"/>
          <p:cNvSpPr txBox="1"/>
          <p:nvPr/>
        </p:nvSpPr>
        <p:spPr>
          <a:xfrm>
            <a:off x="5666424" y="4123894"/>
            <a:ext cx="873672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gce</a:t>
            </a:r>
            <a:r>
              <a:rPr lang="en-US" sz="1400" dirty="0">
                <a:solidFill>
                  <a:schemeClr val="tx2"/>
                </a:solidFill>
              </a:rPr>
              <a:t>-pd</a:t>
            </a:r>
            <a:endParaRPr sz="1400" dirty="0">
              <a:solidFill>
                <a:schemeClr val="tx2"/>
              </a:solidFill>
            </a:endParaRPr>
          </a:p>
        </p:txBody>
      </p:sp>
      <p:cxnSp>
        <p:nvCxnSpPr>
          <p:cNvPr id="1951" name="Google Shape;1951;p136"/>
          <p:cNvCxnSpPr/>
          <p:nvPr/>
        </p:nvCxnSpPr>
        <p:spPr>
          <a:xfrm rot="10800000">
            <a:off x="6668313" y="4640559"/>
            <a:ext cx="267530" cy="4717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2" name="Google Shape;1952;p136"/>
          <p:cNvSpPr txBox="1"/>
          <p:nvPr/>
        </p:nvSpPr>
        <p:spPr>
          <a:xfrm>
            <a:off x="6512878" y="5112337"/>
            <a:ext cx="1237478" cy="4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Only in GCE 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957" name="Google Shape;1957;p136"/>
          <p:cNvSpPr txBox="1"/>
          <p:nvPr/>
        </p:nvSpPr>
        <p:spPr>
          <a:xfrm>
            <a:off x="4987460" y="1387172"/>
            <a:ext cx="2072489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Storage Provisioner</a:t>
            </a:r>
            <a:b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</a:br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          (default)</a:t>
            </a:r>
            <a:endParaRPr sz="14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grpSp>
        <p:nvGrpSpPr>
          <p:cNvPr id="1958" name="Google Shape;1958;p136"/>
          <p:cNvGrpSpPr/>
          <p:nvPr/>
        </p:nvGrpSpPr>
        <p:grpSpPr>
          <a:xfrm>
            <a:off x="1020136" y="2155700"/>
            <a:ext cx="804696" cy="613091"/>
            <a:chOff x="20497800" y="5745163"/>
            <a:chExt cx="1539900" cy="1173237"/>
          </a:xfrm>
        </p:grpSpPr>
        <p:sp>
          <p:nvSpPr>
            <p:cNvPr id="1959" name="Google Shape;1959;p136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0" name="Google Shape;1960;p136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1" name="Google Shape;1961;p136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2" name="Google Shape;1962;p136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3" name="Google Shape;1963;p136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65" name="Google Shape;1965;p136"/>
          <p:cNvSpPr/>
          <p:nvPr/>
        </p:nvSpPr>
        <p:spPr>
          <a:xfrm>
            <a:off x="6328951" y="2839653"/>
            <a:ext cx="503344" cy="490270"/>
          </a:xfrm>
          <a:custGeom>
            <a:avLst/>
            <a:gdLst/>
            <a:ahLst/>
            <a:cxnLst/>
            <a:rect l="l" t="t" r="r" b="b"/>
            <a:pathLst>
              <a:path w="203630" h="206919" extrusionOk="0">
                <a:moveTo>
                  <a:pt x="161686" y="25988"/>
                </a:moveTo>
                <a:lnTo>
                  <a:pt x="166292" y="26646"/>
                </a:lnTo>
                <a:lnTo>
                  <a:pt x="170568" y="28291"/>
                </a:lnTo>
                <a:lnTo>
                  <a:pt x="174187" y="31252"/>
                </a:lnTo>
                <a:lnTo>
                  <a:pt x="176983" y="35199"/>
                </a:lnTo>
                <a:lnTo>
                  <a:pt x="178464" y="39805"/>
                </a:lnTo>
                <a:lnTo>
                  <a:pt x="178628" y="42601"/>
                </a:lnTo>
                <a:lnTo>
                  <a:pt x="178464" y="45891"/>
                </a:lnTo>
                <a:lnTo>
                  <a:pt x="175996" y="51812"/>
                </a:lnTo>
                <a:lnTo>
                  <a:pt x="171555" y="56253"/>
                </a:lnTo>
                <a:lnTo>
                  <a:pt x="165634" y="58720"/>
                </a:lnTo>
                <a:lnTo>
                  <a:pt x="162344" y="59049"/>
                </a:lnTo>
                <a:lnTo>
                  <a:pt x="159548" y="58885"/>
                </a:lnTo>
                <a:lnTo>
                  <a:pt x="154778" y="57405"/>
                </a:lnTo>
                <a:lnTo>
                  <a:pt x="150995" y="54773"/>
                </a:lnTo>
                <a:lnTo>
                  <a:pt x="148034" y="50990"/>
                </a:lnTo>
                <a:lnTo>
                  <a:pt x="146225" y="46713"/>
                </a:lnTo>
                <a:lnTo>
                  <a:pt x="145732" y="42108"/>
                </a:lnTo>
                <a:lnTo>
                  <a:pt x="146390" y="37502"/>
                </a:lnTo>
                <a:lnTo>
                  <a:pt x="148692" y="33061"/>
                </a:lnTo>
                <a:lnTo>
                  <a:pt x="150502" y="30923"/>
                </a:lnTo>
                <a:lnTo>
                  <a:pt x="152475" y="29114"/>
                </a:lnTo>
                <a:lnTo>
                  <a:pt x="156916" y="26811"/>
                </a:lnTo>
                <a:lnTo>
                  <a:pt x="161686" y="25988"/>
                </a:lnTo>
                <a:close/>
                <a:moveTo>
                  <a:pt x="154285" y="0"/>
                </a:moveTo>
                <a:lnTo>
                  <a:pt x="152969" y="165"/>
                </a:lnTo>
                <a:lnTo>
                  <a:pt x="150995" y="1974"/>
                </a:lnTo>
                <a:lnTo>
                  <a:pt x="150831" y="3454"/>
                </a:lnTo>
                <a:lnTo>
                  <a:pt x="150831" y="11021"/>
                </a:lnTo>
                <a:lnTo>
                  <a:pt x="148363" y="12008"/>
                </a:lnTo>
                <a:lnTo>
                  <a:pt x="143758" y="14639"/>
                </a:lnTo>
                <a:lnTo>
                  <a:pt x="141455" y="16284"/>
                </a:lnTo>
                <a:lnTo>
                  <a:pt x="134876" y="12501"/>
                </a:lnTo>
                <a:lnTo>
                  <a:pt x="133560" y="12008"/>
                </a:lnTo>
                <a:lnTo>
                  <a:pt x="130928" y="12665"/>
                </a:lnTo>
                <a:lnTo>
                  <a:pt x="130106" y="13817"/>
                </a:lnTo>
                <a:lnTo>
                  <a:pt x="121388" y="28785"/>
                </a:lnTo>
                <a:lnTo>
                  <a:pt x="120895" y="30101"/>
                </a:lnTo>
                <a:lnTo>
                  <a:pt x="121553" y="32568"/>
                </a:lnTo>
                <a:lnTo>
                  <a:pt x="122704" y="33555"/>
                </a:lnTo>
                <a:lnTo>
                  <a:pt x="129119" y="37338"/>
                </a:lnTo>
                <a:lnTo>
                  <a:pt x="128790" y="39805"/>
                </a:lnTo>
                <a:lnTo>
                  <a:pt x="128626" y="42601"/>
                </a:lnTo>
                <a:lnTo>
                  <a:pt x="128790" y="45233"/>
                </a:lnTo>
                <a:lnTo>
                  <a:pt x="129119" y="47865"/>
                </a:lnTo>
                <a:lnTo>
                  <a:pt x="122540" y="51648"/>
                </a:lnTo>
                <a:lnTo>
                  <a:pt x="121553" y="52470"/>
                </a:lnTo>
                <a:lnTo>
                  <a:pt x="120895" y="54937"/>
                </a:lnTo>
                <a:lnTo>
                  <a:pt x="121388" y="56253"/>
                </a:lnTo>
                <a:lnTo>
                  <a:pt x="129941" y="71386"/>
                </a:lnTo>
                <a:lnTo>
                  <a:pt x="130764" y="72537"/>
                </a:lnTo>
                <a:lnTo>
                  <a:pt x="133560" y="73195"/>
                </a:lnTo>
                <a:lnTo>
                  <a:pt x="134876" y="72537"/>
                </a:lnTo>
                <a:lnTo>
                  <a:pt x="141620" y="68754"/>
                </a:lnTo>
                <a:lnTo>
                  <a:pt x="143758" y="70399"/>
                </a:lnTo>
                <a:lnTo>
                  <a:pt x="148528" y="73030"/>
                </a:lnTo>
                <a:lnTo>
                  <a:pt x="150995" y="74017"/>
                </a:lnTo>
                <a:lnTo>
                  <a:pt x="150995" y="81583"/>
                </a:lnTo>
                <a:lnTo>
                  <a:pt x="151160" y="82899"/>
                </a:lnTo>
                <a:lnTo>
                  <a:pt x="152969" y="84873"/>
                </a:lnTo>
                <a:lnTo>
                  <a:pt x="154449" y="85038"/>
                </a:lnTo>
                <a:lnTo>
                  <a:pt x="171555" y="85038"/>
                </a:lnTo>
                <a:lnTo>
                  <a:pt x="173036" y="84873"/>
                </a:lnTo>
                <a:lnTo>
                  <a:pt x="174845" y="82899"/>
                </a:lnTo>
                <a:lnTo>
                  <a:pt x="175009" y="81583"/>
                </a:lnTo>
                <a:lnTo>
                  <a:pt x="175009" y="74182"/>
                </a:lnTo>
                <a:lnTo>
                  <a:pt x="179615" y="71879"/>
                </a:lnTo>
                <a:lnTo>
                  <a:pt x="183727" y="68918"/>
                </a:lnTo>
                <a:lnTo>
                  <a:pt x="189977" y="72537"/>
                </a:lnTo>
                <a:lnTo>
                  <a:pt x="191293" y="73030"/>
                </a:lnTo>
                <a:lnTo>
                  <a:pt x="192609" y="72866"/>
                </a:lnTo>
                <a:lnTo>
                  <a:pt x="193760" y="72372"/>
                </a:lnTo>
                <a:lnTo>
                  <a:pt x="194583" y="71221"/>
                </a:lnTo>
                <a:lnTo>
                  <a:pt x="203136" y="56253"/>
                </a:lnTo>
                <a:lnTo>
                  <a:pt x="203629" y="54937"/>
                </a:lnTo>
                <a:lnTo>
                  <a:pt x="202971" y="52470"/>
                </a:lnTo>
                <a:lnTo>
                  <a:pt x="201985" y="51648"/>
                </a:lnTo>
                <a:lnTo>
                  <a:pt x="195405" y="47865"/>
                </a:lnTo>
                <a:lnTo>
                  <a:pt x="195734" y="45233"/>
                </a:lnTo>
                <a:lnTo>
                  <a:pt x="195899" y="42601"/>
                </a:lnTo>
                <a:lnTo>
                  <a:pt x="195734" y="39969"/>
                </a:lnTo>
                <a:lnTo>
                  <a:pt x="195405" y="37338"/>
                </a:lnTo>
                <a:lnTo>
                  <a:pt x="201820" y="33555"/>
                </a:lnTo>
                <a:lnTo>
                  <a:pt x="202971" y="32568"/>
                </a:lnTo>
                <a:lnTo>
                  <a:pt x="203629" y="30101"/>
                </a:lnTo>
                <a:lnTo>
                  <a:pt x="203136" y="28785"/>
                </a:lnTo>
                <a:lnTo>
                  <a:pt x="194418" y="13817"/>
                </a:lnTo>
                <a:lnTo>
                  <a:pt x="193596" y="12665"/>
                </a:lnTo>
                <a:lnTo>
                  <a:pt x="192445" y="12172"/>
                </a:lnTo>
                <a:lnTo>
                  <a:pt x="190964" y="12008"/>
                </a:lnTo>
                <a:lnTo>
                  <a:pt x="189813" y="12501"/>
                </a:lnTo>
                <a:lnTo>
                  <a:pt x="183563" y="16284"/>
                </a:lnTo>
                <a:lnTo>
                  <a:pt x="179450" y="13159"/>
                </a:lnTo>
                <a:lnTo>
                  <a:pt x="174845" y="11021"/>
                </a:lnTo>
                <a:lnTo>
                  <a:pt x="174845" y="3454"/>
                </a:lnTo>
                <a:lnTo>
                  <a:pt x="174681" y="2139"/>
                </a:lnTo>
                <a:lnTo>
                  <a:pt x="172871" y="165"/>
                </a:lnTo>
                <a:lnTo>
                  <a:pt x="171555" y="0"/>
                </a:lnTo>
                <a:close/>
                <a:moveTo>
                  <a:pt x="70563" y="104117"/>
                </a:moveTo>
                <a:lnTo>
                  <a:pt x="78952" y="105104"/>
                </a:lnTo>
                <a:lnTo>
                  <a:pt x="86518" y="108229"/>
                </a:lnTo>
                <a:lnTo>
                  <a:pt x="93262" y="113493"/>
                </a:lnTo>
                <a:lnTo>
                  <a:pt x="98196" y="120401"/>
                </a:lnTo>
                <a:lnTo>
                  <a:pt x="100828" y="128954"/>
                </a:lnTo>
                <a:lnTo>
                  <a:pt x="101157" y="133724"/>
                </a:lnTo>
                <a:lnTo>
                  <a:pt x="100993" y="136849"/>
                </a:lnTo>
                <a:lnTo>
                  <a:pt x="99841" y="142606"/>
                </a:lnTo>
                <a:lnTo>
                  <a:pt x="97703" y="147870"/>
                </a:lnTo>
                <a:lnTo>
                  <a:pt x="94413" y="152475"/>
                </a:lnTo>
                <a:lnTo>
                  <a:pt x="90466" y="156587"/>
                </a:lnTo>
                <a:lnTo>
                  <a:pt x="85860" y="159712"/>
                </a:lnTo>
                <a:lnTo>
                  <a:pt x="80597" y="162015"/>
                </a:lnTo>
                <a:lnTo>
                  <a:pt x="74840" y="163166"/>
                </a:lnTo>
                <a:lnTo>
                  <a:pt x="71879" y="163331"/>
                </a:lnTo>
                <a:lnTo>
                  <a:pt x="66945" y="163166"/>
                </a:lnTo>
                <a:lnTo>
                  <a:pt x="58392" y="160535"/>
                </a:lnTo>
                <a:lnTo>
                  <a:pt x="51484" y="155600"/>
                </a:lnTo>
                <a:lnTo>
                  <a:pt x="46220" y="149021"/>
                </a:lnTo>
                <a:lnTo>
                  <a:pt x="42930" y="141290"/>
                </a:lnTo>
                <a:lnTo>
                  <a:pt x="41944" y="133066"/>
                </a:lnTo>
                <a:lnTo>
                  <a:pt x="43259" y="124678"/>
                </a:lnTo>
                <a:lnTo>
                  <a:pt x="47371" y="116618"/>
                </a:lnTo>
                <a:lnTo>
                  <a:pt x="50661" y="112999"/>
                </a:lnTo>
                <a:lnTo>
                  <a:pt x="54115" y="109710"/>
                </a:lnTo>
                <a:lnTo>
                  <a:pt x="62175" y="105598"/>
                </a:lnTo>
                <a:lnTo>
                  <a:pt x="70563" y="104117"/>
                </a:lnTo>
                <a:close/>
                <a:moveTo>
                  <a:pt x="55267" y="61846"/>
                </a:moveTo>
                <a:lnTo>
                  <a:pt x="53786" y="62010"/>
                </a:lnTo>
                <a:lnTo>
                  <a:pt x="51977" y="63984"/>
                </a:lnTo>
                <a:lnTo>
                  <a:pt x="51812" y="65300"/>
                </a:lnTo>
                <a:lnTo>
                  <a:pt x="51812" y="77471"/>
                </a:lnTo>
                <a:lnTo>
                  <a:pt x="47043" y="79281"/>
                </a:lnTo>
                <a:lnTo>
                  <a:pt x="38160" y="84544"/>
                </a:lnTo>
                <a:lnTo>
                  <a:pt x="34213" y="87834"/>
                </a:lnTo>
                <a:lnTo>
                  <a:pt x="22699" y="81090"/>
                </a:lnTo>
                <a:lnTo>
                  <a:pt x="21383" y="80596"/>
                </a:lnTo>
                <a:lnTo>
                  <a:pt x="18916" y="81254"/>
                </a:lnTo>
                <a:lnTo>
                  <a:pt x="17929" y="82406"/>
                </a:lnTo>
                <a:lnTo>
                  <a:pt x="659" y="112342"/>
                </a:lnTo>
                <a:lnTo>
                  <a:pt x="165" y="113657"/>
                </a:lnTo>
                <a:lnTo>
                  <a:pt x="330" y="114973"/>
                </a:lnTo>
                <a:lnTo>
                  <a:pt x="823" y="116289"/>
                </a:lnTo>
                <a:lnTo>
                  <a:pt x="1974" y="117111"/>
                </a:lnTo>
                <a:lnTo>
                  <a:pt x="13324" y="123691"/>
                </a:lnTo>
                <a:lnTo>
                  <a:pt x="12666" y="128790"/>
                </a:lnTo>
                <a:lnTo>
                  <a:pt x="12666" y="138823"/>
                </a:lnTo>
                <a:lnTo>
                  <a:pt x="13324" y="143922"/>
                </a:lnTo>
                <a:lnTo>
                  <a:pt x="1810" y="150501"/>
                </a:lnTo>
                <a:lnTo>
                  <a:pt x="659" y="151324"/>
                </a:lnTo>
                <a:lnTo>
                  <a:pt x="1" y="153955"/>
                </a:lnTo>
                <a:lnTo>
                  <a:pt x="659" y="155271"/>
                </a:lnTo>
                <a:lnTo>
                  <a:pt x="17765" y="185371"/>
                </a:lnTo>
                <a:lnTo>
                  <a:pt x="18587" y="186358"/>
                </a:lnTo>
                <a:lnTo>
                  <a:pt x="21219" y="187181"/>
                </a:lnTo>
                <a:lnTo>
                  <a:pt x="22535" y="186687"/>
                </a:lnTo>
                <a:lnTo>
                  <a:pt x="34213" y="179944"/>
                </a:lnTo>
                <a:lnTo>
                  <a:pt x="38160" y="183233"/>
                </a:lnTo>
                <a:lnTo>
                  <a:pt x="47043" y="188332"/>
                </a:lnTo>
                <a:lnTo>
                  <a:pt x="51812" y="190141"/>
                </a:lnTo>
                <a:lnTo>
                  <a:pt x="51812" y="203465"/>
                </a:lnTo>
                <a:lnTo>
                  <a:pt x="51977" y="204780"/>
                </a:lnTo>
                <a:lnTo>
                  <a:pt x="53786" y="206590"/>
                </a:lnTo>
                <a:lnTo>
                  <a:pt x="55267" y="206919"/>
                </a:lnTo>
                <a:lnTo>
                  <a:pt x="89643" y="206919"/>
                </a:lnTo>
                <a:lnTo>
                  <a:pt x="91124" y="206590"/>
                </a:lnTo>
                <a:lnTo>
                  <a:pt x="92933" y="204780"/>
                </a:lnTo>
                <a:lnTo>
                  <a:pt x="93097" y="203465"/>
                </a:lnTo>
                <a:lnTo>
                  <a:pt x="93097" y="190141"/>
                </a:lnTo>
                <a:lnTo>
                  <a:pt x="97703" y="188332"/>
                </a:lnTo>
                <a:lnTo>
                  <a:pt x="106256" y="183233"/>
                </a:lnTo>
                <a:lnTo>
                  <a:pt x="110204" y="179944"/>
                </a:lnTo>
                <a:lnTo>
                  <a:pt x="121388" y="186523"/>
                </a:lnTo>
                <a:lnTo>
                  <a:pt x="122704" y="187181"/>
                </a:lnTo>
                <a:lnTo>
                  <a:pt x="124020" y="187016"/>
                </a:lnTo>
                <a:lnTo>
                  <a:pt x="125336" y="186358"/>
                </a:lnTo>
                <a:lnTo>
                  <a:pt x="126158" y="185371"/>
                </a:lnTo>
                <a:lnTo>
                  <a:pt x="143264" y="155107"/>
                </a:lnTo>
                <a:lnTo>
                  <a:pt x="143758" y="153955"/>
                </a:lnTo>
                <a:lnTo>
                  <a:pt x="142935" y="151324"/>
                </a:lnTo>
                <a:lnTo>
                  <a:pt x="141949" y="150501"/>
                </a:lnTo>
                <a:lnTo>
                  <a:pt x="130435" y="143922"/>
                </a:lnTo>
                <a:lnTo>
                  <a:pt x="131093" y="138823"/>
                </a:lnTo>
                <a:lnTo>
                  <a:pt x="131093" y="128790"/>
                </a:lnTo>
                <a:lnTo>
                  <a:pt x="130435" y="123691"/>
                </a:lnTo>
                <a:lnTo>
                  <a:pt x="141949" y="117111"/>
                </a:lnTo>
                <a:lnTo>
                  <a:pt x="142935" y="116125"/>
                </a:lnTo>
                <a:lnTo>
                  <a:pt x="143593" y="113657"/>
                </a:lnTo>
                <a:lnTo>
                  <a:pt x="142935" y="112342"/>
                </a:lnTo>
                <a:lnTo>
                  <a:pt x="125829" y="82241"/>
                </a:lnTo>
                <a:lnTo>
                  <a:pt x="125007" y="81254"/>
                </a:lnTo>
                <a:lnTo>
                  <a:pt x="123856" y="80596"/>
                </a:lnTo>
                <a:lnTo>
                  <a:pt x="122540" y="80432"/>
                </a:lnTo>
                <a:lnTo>
                  <a:pt x="121224" y="81090"/>
                </a:lnTo>
                <a:lnTo>
                  <a:pt x="110039" y="87669"/>
                </a:lnTo>
                <a:lnTo>
                  <a:pt x="106256" y="84380"/>
                </a:lnTo>
                <a:lnTo>
                  <a:pt x="97703" y="79281"/>
                </a:lnTo>
                <a:lnTo>
                  <a:pt x="93097" y="77471"/>
                </a:lnTo>
                <a:lnTo>
                  <a:pt x="93097" y="65300"/>
                </a:lnTo>
                <a:lnTo>
                  <a:pt x="92933" y="63984"/>
                </a:lnTo>
                <a:lnTo>
                  <a:pt x="91124" y="62010"/>
                </a:lnTo>
                <a:lnTo>
                  <a:pt x="89643" y="61846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968" name="Google Shape;1968;p136"/>
          <p:cNvSpPr txBox="1"/>
          <p:nvPr/>
        </p:nvSpPr>
        <p:spPr>
          <a:xfrm>
            <a:off x="6858938" y="3020906"/>
            <a:ext cx="103533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BOUND</a:t>
            </a:r>
            <a:endParaRPr sz="14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40" name="Google Shape;1775;p132">
            <a:extLst>
              <a:ext uri="{FF2B5EF4-FFF2-40B4-BE49-F238E27FC236}">
                <a16:creationId xmlns:a16="http://schemas.microsoft.com/office/drawing/2014/main" id="{1FEAE67D-FAAB-7C4C-A719-FE0D7523B20D}"/>
              </a:ext>
            </a:extLst>
          </p:cNvPr>
          <p:cNvGrpSpPr/>
          <p:nvPr/>
        </p:nvGrpSpPr>
        <p:grpSpPr>
          <a:xfrm>
            <a:off x="8928478" y="5328119"/>
            <a:ext cx="1356747" cy="887169"/>
            <a:chOff x="10894949" y="275213"/>
            <a:chExt cx="1357101" cy="887401"/>
          </a:xfrm>
        </p:grpSpPr>
        <p:sp>
          <p:nvSpPr>
            <p:cNvPr id="41" name="Google Shape;1776;p132">
              <a:extLst>
                <a:ext uri="{FF2B5EF4-FFF2-40B4-BE49-F238E27FC236}">
                  <a16:creationId xmlns:a16="http://schemas.microsoft.com/office/drawing/2014/main" id="{2F29AEC6-E483-4A41-8CE8-D79265B157E1}"/>
                </a:ext>
              </a:extLst>
            </p:cNvPr>
            <p:cNvSpPr/>
            <p:nvPr/>
          </p:nvSpPr>
          <p:spPr>
            <a:xfrm>
              <a:off x="11241483" y="275213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42" name="Google Shape;1777;p132">
              <a:extLst>
                <a:ext uri="{FF2B5EF4-FFF2-40B4-BE49-F238E27FC236}">
                  <a16:creationId xmlns:a16="http://schemas.microsoft.com/office/drawing/2014/main" id="{F8AD6B54-4262-0848-9DF1-093A70C07E2D}"/>
                </a:ext>
              </a:extLst>
            </p:cNvPr>
            <p:cNvSpPr txBox="1"/>
            <p:nvPr/>
          </p:nvSpPr>
          <p:spPr>
            <a:xfrm>
              <a:off x="10894949" y="760850"/>
              <a:ext cx="1357101" cy="4017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799" dirty="0">
                  <a:solidFill>
                    <a:schemeClr val="accent3"/>
                  </a:solidFill>
                </a:rPr>
                <a:t>Developer</a:t>
              </a:r>
              <a:endParaRPr sz="1799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623CED0-BBCC-B34C-981F-E6A342265D48}"/>
              </a:ext>
            </a:extLst>
          </p:cNvPr>
          <p:cNvSpPr/>
          <p:nvPr/>
        </p:nvSpPr>
        <p:spPr>
          <a:xfrm>
            <a:off x="7989068" y="1588168"/>
            <a:ext cx="3591745" cy="353818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PersistentVolumeClaim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sz="20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myclaim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accessModes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resources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requests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storage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30Gi</a:t>
            </a:r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98BE331-0B14-9045-A445-CADD324E4E1E}"/>
              </a:ext>
            </a:extLst>
          </p:cNvPr>
          <p:cNvSpPr/>
          <p:nvPr/>
        </p:nvSpPr>
        <p:spPr>
          <a:xfrm>
            <a:off x="2084939" y="1938744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"pv0001"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”30Gi"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cxnSp>
        <p:nvCxnSpPr>
          <p:cNvPr id="45" name="Google Shape;1967;p136">
            <a:extLst>
              <a:ext uri="{FF2B5EF4-FFF2-40B4-BE49-F238E27FC236}">
                <a16:creationId xmlns:a16="http://schemas.microsoft.com/office/drawing/2014/main" id="{DABD2371-3843-1D43-9781-3EB5016FBC80}"/>
              </a:ext>
            </a:extLst>
          </p:cNvPr>
          <p:cNvCxnSpPr/>
          <p:nvPr/>
        </p:nvCxnSpPr>
        <p:spPr>
          <a:xfrm rot="10800000">
            <a:off x="4152193" y="3099386"/>
            <a:ext cx="3743025" cy="48737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48" name="Google Shape;1966;p136">
            <a:extLst>
              <a:ext uri="{FF2B5EF4-FFF2-40B4-BE49-F238E27FC236}">
                <a16:creationId xmlns:a16="http://schemas.microsoft.com/office/drawing/2014/main" id="{4FE5D33D-4099-EF4A-92DC-8C140A5437C6}"/>
              </a:ext>
            </a:extLst>
          </p:cNvPr>
          <p:cNvCxnSpPr/>
          <p:nvPr/>
        </p:nvCxnSpPr>
        <p:spPr>
          <a:xfrm rot="10800000">
            <a:off x="4110857" y="2554430"/>
            <a:ext cx="1244376" cy="1679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128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36"/>
          <p:cNvSpPr/>
          <p:nvPr/>
        </p:nvSpPr>
        <p:spPr>
          <a:xfrm>
            <a:off x="566177" y="1117052"/>
            <a:ext cx="4113728" cy="50017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932" name="Google Shape;1932;p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Volume workflow: Dynamic method (II)</a:t>
            </a:r>
            <a:endParaRPr/>
          </a:p>
        </p:txBody>
      </p:sp>
      <p:sp>
        <p:nvSpPr>
          <p:cNvPr id="1933" name="Google Shape;1933;p136"/>
          <p:cNvSpPr txBox="1"/>
          <p:nvPr/>
        </p:nvSpPr>
        <p:spPr>
          <a:xfrm>
            <a:off x="786370" y="1306278"/>
            <a:ext cx="3334231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Pool of </a:t>
            </a:r>
            <a:r>
              <a:rPr lang="en-US" sz="1799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PersistentVolumes</a:t>
            </a:r>
            <a:endParaRPr sz="1799" b="1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934" name="Google Shape;193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306" y="2050888"/>
            <a:ext cx="1092070" cy="1092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5" name="Google Shape;1935;p136"/>
          <p:cNvGrpSpPr/>
          <p:nvPr/>
        </p:nvGrpSpPr>
        <p:grpSpPr>
          <a:xfrm>
            <a:off x="5602992" y="2290365"/>
            <a:ext cx="804696" cy="613091"/>
            <a:chOff x="20497800" y="5745163"/>
            <a:chExt cx="1539900" cy="1173237"/>
          </a:xfrm>
        </p:grpSpPr>
        <p:sp>
          <p:nvSpPr>
            <p:cNvPr id="1936" name="Google Shape;1936;p136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7" name="Google Shape;1937;p136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8" name="Google Shape;1938;p136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9" name="Google Shape;1939;p136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0" name="Google Shape;1940;p136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41" name="Google Shape;1941;p136"/>
          <p:cNvSpPr txBox="1"/>
          <p:nvPr/>
        </p:nvSpPr>
        <p:spPr>
          <a:xfrm>
            <a:off x="5667453" y="2262927"/>
            <a:ext cx="682922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Local</a:t>
            </a:r>
            <a:endParaRPr sz="1400" dirty="0">
              <a:solidFill>
                <a:schemeClr val="tx2"/>
              </a:solidFill>
            </a:endParaRPr>
          </a:p>
        </p:txBody>
      </p:sp>
      <p:pic>
        <p:nvPicPr>
          <p:cNvPr id="1942" name="Google Shape;194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486" y="3879211"/>
            <a:ext cx="1092070" cy="1092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3" name="Google Shape;1943;p136"/>
          <p:cNvGrpSpPr/>
          <p:nvPr/>
        </p:nvGrpSpPr>
        <p:grpSpPr>
          <a:xfrm>
            <a:off x="5679172" y="4118689"/>
            <a:ext cx="804696" cy="613091"/>
            <a:chOff x="20497800" y="5745163"/>
            <a:chExt cx="1539900" cy="1173237"/>
          </a:xfrm>
        </p:grpSpPr>
        <p:sp>
          <p:nvSpPr>
            <p:cNvPr id="1944" name="Google Shape;1944;p136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5" name="Google Shape;1945;p136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6" name="Google Shape;1946;p136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7" name="Google Shape;1947;p136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8" name="Google Shape;1948;p136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434343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49" name="Google Shape;1949;p136"/>
          <p:cNvSpPr txBox="1"/>
          <p:nvPr/>
        </p:nvSpPr>
        <p:spPr>
          <a:xfrm>
            <a:off x="5159331" y="3438923"/>
            <a:ext cx="2001124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Storage Provisioner</a:t>
            </a:r>
            <a:endParaRPr sz="14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950" name="Google Shape;1950;p136"/>
          <p:cNvSpPr txBox="1"/>
          <p:nvPr/>
        </p:nvSpPr>
        <p:spPr>
          <a:xfrm>
            <a:off x="5666424" y="4123894"/>
            <a:ext cx="873672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 err="1">
                <a:solidFill>
                  <a:schemeClr val="tx2"/>
                </a:solidFill>
              </a:rPr>
              <a:t>gce</a:t>
            </a:r>
            <a:r>
              <a:rPr lang="en-US" sz="1400" dirty="0">
                <a:solidFill>
                  <a:schemeClr val="tx2"/>
                </a:solidFill>
              </a:rPr>
              <a:t>-pd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957" name="Google Shape;1957;p136"/>
          <p:cNvSpPr txBox="1"/>
          <p:nvPr/>
        </p:nvSpPr>
        <p:spPr>
          <a:xfrm>
            <a:off x="4987460" y="1387172"/>
            <a:ext cx="2072489" cy="4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Storage Provisioner</a:t>
            </a:r>
            <a:b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</a:br>
            <a:r>
              <a:rPr lang="en-US" sz="1400" dirty="0">
                <a:solidFill>
                  <a:schemeClr val="tx2"/>
                </a:solidFill>
                <a:cs typeface="Calibri" panose="020F0502020204030204" pitchFamily="34" charset="0"/>
              </a:rPr>
              <a:t>          (default)</a:t>
            </a:r>
            <a:endParaRPr sz="14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grpSp>
        <p:nvGrpSpPr>
          <p:cNvPr id="1958" name="Google Shape;1958;p136"/>
          <p:cNvGrpSpPr/>
          <p:nvPr/>
        </p:nvGrpSpPr>
        <p:grpSpPr>
          <a:xfrm>
            <a:off x="1020136" y="2155700"/>
            <a:ext cx="804696" cy="613091"/>
            <a:chOff x="20497800" y="5745163"/>
            <a:chExt cx="1539900" cy="1173237"/>
          </a:xfrm>
        </p:grpSpPr>
        <p:sp>
          <p:nvSpPr>
            <p:cNvPr id="1959" name="Google Shape;1959;p136"/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0" name="Google Shape;1960;p136"/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1" name="Google Shape;1961;p136"/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2" name="Google Shape;1962;p136"/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3" name="Google Shape;1963;p136"/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65" name="Google Shape;1965;p136"/>
          <p:cNvSpPr/>
          <p:nvPr/>
        </p:nvSpPr>
        <p:spPr>
          <a:xfrm>
            <a:off x="6426588" y="4743073"/>
            <a:ext cx="503344" cy="490270"/>
          </a:xfrm>
          <a:custGeom>
            <a:avLst/>
            <a:gdLst/>
            <a:ahLst/>
            <a:cxnLst/>
            <a:rect l="l" t="t" r="r" b="b"/>
            <a:pathLst>
              <a:path w="203630" h="206919" extrusionOk="0">
                <a:moveTo>
                  <a:pt x="161686" y="25988"/>
                </a:moveTo>
                <a:lnTo>
                  <a:pt x="166292" y="26646"/>
                </a:lnTo>
                <a:lnTo>
                  <a:pt x="170568" y="28291"/>
                </a:lnTo>
                <a:lnTo>
                  <a:pt x="174187" y="31252"/>
                </a:lnTo>
                <a:lnTo>
                  <a:pt x="176983" y="35199"/>
                </a:lnTo>
                <a:lnTo>
                  <a:pt x="178464" y="39805"/>
                </a:lnTo>
                <a:lnTo>
                  <a:pt x="178628" y="42601"/>
                </a:lnTo>
                <a:lnTo>
                  <a:pt x="178464" y="45891"/>
                </a:lnTo>
                <a:lnTo>
                  <a:pt x="175996" y="51812"/>
                </a:lnTo>
                <a:lnTo>
                  <a:pt x="171555" y="56253"/>
                </a:lnTo>
                <a:lnTo>
                  <a:pt x="165634" y="58720"/>
                </a:lnTo>
                <a:lnTo>
                  <a:pt x="162344" y="59049"/>
                </a:lnTo>
                <a:lnTo>
                  <a:pt x="159548" y="58885"/>
                </a:lnTo>
                <a:lnTo>
                  <a:pt x="154778" y="57405"/>
                </a:lnTo>
                <a:lnTo>
                  <a:pt x="150995" y="54773"/>
                </a:lnTo>
                <a:lnTo>
                  <a:pt x="148034" y="50990"/>
                </a:lnTo>
                <a:lnTo>
                  <a:pt x="146225" y="46713"/>
                </a:lnTo>
                <a:lnTo>
                  <a:pt x="145732" y="42108"/>
                </a:lnTo>
                <a:lnTo>
                  <a:pt x="146390" y="37502"/>
                </a:lnTo>
                <a:lnTo>
                  <a:pt x="148692" y="33061"/>
                </a:lnTo>
                <a:lnTo>
                  <a:pt x="150502" y="30923"/>
                </a:lnTo>
                <a:lnTo>
                  <a:pt x="152475" y="29114"/>
                </a:lnTo>
                <a:lnTo>
                  <a:pt x="156916" y="26811"/>
                </a:lnTo>
                <a:lnTo>
                  <a:pt x="161686" y="25988"/>
                </a:lnTo>
                <a:close/>
                <a:moveTo>
                  <a:pt x="154285" y="0"/>
                </a:moveTo>
                <a:lnTo>
                  <a:pt x="152969" y="165"/>
                </a:lnTo>
                <a:lnTo>
                  <a:pt x="150995" y="1974"/>
                </a:lnTo>
                <a:lnTo>
                  <a:pt x="150831" y="3454"/>
                </a:lnTo>
                <a:lnTo>
                  <a:pt x="150831" y="11021"/>
                </a:lnTo>
                <a:lnTo>
                  <a:pt x="148363" y="12008"/>
                </a:lnTo>
                <a:lnTo>
                  <a:pt x="143758" y="14639"/>
                </a:lnTo>
                <a:lnTo>
                  <a:pt x="141455" y="16284"/>
                </a:lnTo>
                <a:lnTo>
                  <a:pt x="134876" y="12501"/>
                </a:lnTo>
                <a:lnTo>
                  <a:pt x="133560" y="12008"/>
                </a:lnTo>
                <a:lnTo>
                  <a:pt x="130928" y="12665"/>
                </a:lnTo>
                <a:lnTo>
                  <a:pt x="130106" y="13817"/>
                </a:lnTo>
                <a:lnTo>
                  <a:pt x="121388" y="28785"/>
                </a:lnTo>
                <a:lnTo>
                  <a:pt x="120895" y="30101"/>
                </a:lnTo>
                <a:lnTo>
                  <a:pt x="121553" y="32568"/>
                </a:lnTo>
                <a:lnTo>
                  <a:pt x="122704" y="33555"/>
                </a:lnTo>
                <a:lnTo>
                  <a:pt x="129119" y="37338"/>
                </a:lnTo>
                <a:lnTo>
                  <a:pt x="128790" y="39805"/>
                </a:lnTo>
                <a:lnTo>
                  <a:pt x="128626" y="42601"/>
                </a:lnTo>
                <a:lnTo>
                  <a:pt x="128790" y="45233"/>
                </a:lnTo>
                <a:lnTo>
                  <a:pt x="129119" y="47865"/>
                </a:lnTo>
                <a:lnTo>
                  <a:pt x="122540" y="51648"/>
                </a:lnTo>
                <a:lnTo>
                  <a:pt x="121553" y="52470"/>
                </a:lnTo>
                <a:lnTo>
                  <a:pt x="120895" y="54937"/>
                </a:lnTo>
                <a:lnTo>
                  <a:pt x="121388" y="56253"/>
                </a:lnTo>
                <a:lnTo>
                  <a:pt x="129941" y="71386"/>
                </a:lnTo>
                <a:lnTo>
                  <a:pt x="130764" y="72537"/>
                </a:lnTo>
                <a:lnTo>
                  <a:pt x="133560" y="73195"/>
                </a:lnTo>
                <a:lnTo>
                  <a:pt x="134876" y="72537"/>
                </a:lnTo>
                <a:lnTo>
                  <a:pt x="141620" y="68754"/>
                </a:lnTo>
                <a:lnTo>
                  <a:pt x="143758" y="70399"/>
                </a:lnTo>
                <a:lnTo>
                  <a:pt x="148528" y="73030"/>
                </a:lnTo>
                <a:lnTo>
                  <a:pt x="150995" y="74017"/>
                </a:lnTo>
                <a:lnTo>
                  <a:pt x="150995" y="81583"/>
                </a:lnTo>
                <a:lnTo>
                  <a:pt x="151160" y="82899"/>
                </a:lnTo>
                <a:lnTo>
                  <a:pt x="152969" y="84873"/>
                </a:lnTo>
                <a:lnTo>
                  <a:pt x="154449" y="85038"/>
                </a:lnTo>
                <a:lnTo>
                  <a:pt x="171555" y="85038"/>
                </a:lnTo>
                <a:lnTo>
                  <a:pt x="173036" y="84873"/>
                </a:lnTo>
                <a:lnTo>
                  <a:pt x="174845" y="82899"/>
                </a:lnTo>
                <a:lnTo>
                  <a:pt x="175009" y="81583"/>
                </a:lnTo>
                <a:lnTo>
                  <a:pt x="175009" y="74182"/>
                </a:lnTo>
                <a:lnTo>
                  <a:pt x="179615" y="71879"/>
                </a:lnTo>
                <a:lnTo>
                  <a:pt x="183727" y="68918"/>
                </a:lnTo>
                <a:lnTo>
                  <a:pt x="189977" y="72537"/>
                </a:lnTo>
                <a:lnTo>
                  <a:pt x="191293" y="73030"/>
                </a:lnTo>
                <a:lnTo>
                  <a:pt x="192609" y="72866"/>
                </a:lnTo>
                <a:lnTo>
                  <a:pt x="193760" y="72372"/>
                </a:lnTo>
                <a:lnTo>
                  <a:pt x="194583" y="71221"/>
                </a:lnTo>
                <a:lnTo>
                  <a:pt x="203136" y="56253"/>
                </a:lnTo>
                <a:lnTo>
                  <a:pt x="203629" y="54937"/>
                </a:lnTo>
                <a:lnTo>
                  <a:pt x="202971" y="52470"/>
                </a:lnTo>
                <a:lnTo>
                  <a:pt x="201985" y="51648"/>
                </a:lnTo>
                <a:lnTo>
                  <a:pt x="195405" y="47865"/>
                </a:lnTo>
                <a:lnTo>
                  <a:pt x="195734" y="45233"/>
                </a:lnTo>
                <a:lnTo>
                  <a:pt x="195899" y="42601"/>
                </a:lnTo>
                <a:lnTo>
                  <a:pt x="195734" y="39969"/>
                </a:lnTo>
                <a:lnTo>
                  <a:pt x="195405" y="37338"/>
                </a:lnTo>
                <a:lnTo>
                  <a:pt x="201820" y="33555"/>
                </a:lnTo>
                <a:lnTo>
                  <a:pt x="202971" y="32568"/>
                </a:lnTo>
                <a:lnTo>
                  <a:pt x="203629" y="30101"/>
                </a:lnTo>
                <a:lnTo>
                  <a:pt x="203136" y="28785"/>
                </a:lnTo>
                <a:lnTo>
                  <a:pt x="194418" y="13817"/>
                </a:lnTo>
                <a:lnTo>
                  <a:pt x="193596" y="12665"/>
                </a:lnTo>
                <a:lnTo>
                  <a:pt x="192445" y="12172"/>
                </a:lnTo>
                <a:lnTo>
                  <a:pt x="190964" y="12008"/>
                </a:lnTo>
                <a:lnTo>
                  <a:pt x="189813" y="12501"/>
                </a:lnTo>
                <a:lnTo>
                  <a:pt x="183563" y="16284"/>
                </a:lnTo>
                <a:lnTo>
                  <a:pt x="179450" y="13159"/>
                </a:lnTo>
                <a:lnTo>
                  <a:pt x="174845" y="11021"/>
                </a:lnTo>
                <a:lnTo>
                  <a:pt x="174845" y="3454"/>
                </a:lnTo>
                <a:lnTo>
                  <a:pt x="174681" y="2139"/>
                </a:lnTo>
                <a:lnTo>
                  <a:pt x="172871" y="165"/>
                </a:lnTo>
                <a:lnTo>
                  <a:pt x="171555" y="0"/>
                </a:lnTo>
                <a:close/>
                <a:moveTo>
                  <a:pt x="70563" y="104117"/>
                </a:moveTo>
                <a:lnTo>
                  <a:pt x="78952" y="105104"/>
                </a:lnTo>
                <a:lnTo>
                  <a:pt x="86518" y="108229"/>
                </a:lnTo>
                <a:lnTo>
                  <a:pt x="93262" y="113493"/>
                </a:lnTo>
                <a:lnTo>
                  <a:pt x="98196" y="120401"/>
                </a:lnTo>
                <a:lnTo>
                  <a:pt x="100828" y="128954"/>
                </a:lnTo>
                <a:lnTo>
                  <a:pt x="101157" y="133724"/>
                </a:lnTo>
                <a:lnTo>
                  <a:pt x="100993" y="136849"/>
                </a:lnTo>
                <a:lnTo>
                  <a:pt x="99841" y="142606"/>
                </a:lnTo>
                <a:lnTo>
                  <a:pt x="97703" y="147870"/>
                </a:lnTo>
                <a:lnTo>
                  <a:pt x="94413" y="152475"/>
                </a:lnTo>
                <a:lnTo>
                  <a:pt x="90466" y="156587"/>
                </a:lnTo>
                <a:lnTo>
                  <a:pt x="85860" y="159712"/>
                </a:lnTo>
                <a:lnTo>
                  <a:pt x="80597" y="162015"/>
                </a:lnTo>
                <a:lnTo>
                  <a:pt x="74840" y="163166"/>
                </a:lnTo>
                <a:lnTo>
                  <a:pt x="71879" y="163331"/>
                </a:lnTo>
                <a:lnTo>
                  <a:pt x="66945" y="163166"/>
                </a:lnTo>
                <a:lnTo>
                  <a:pt x="58392" y="160535"/>
                </a:lnTo>
                <a:lnTo>
                  <a:pt x="51484" y="155600"/>
                </a:lnTo>
                <a:lnTo>
                  <a:pt x="46220" y="149021"/>
                </a:lnTo>
                <a:lnTo>
                  <a:pt x="42930" y="141290"/>
                </a:lnTo>
                <a:lnTo>
                  <a:pt x="41944" y="133066"/>
                </a:lnTo>
                <a:lnTo>
                  <a:pt x="43259" y="124678"/>
                </a:lnTo>
                <a:lnTo>
                  <a:pt x="47371" y="116618"/>
                </a:lnTo>
                <a:lnTo>
                  <a:pt x="50661" y="112999"/>
                </a:lnTo>
                <a:lnTo>
                  <a:pt x="54115" y="109710"/>
                </a:lnTo>
                <a:lnTo>
                  <a:pt x="62175" y="105598"/>
                </a:lnTo>
                <a:lnTo>
                  <a:pt x="70563" y="104117"/>
                </a:lnTo>
                <a:close/>
                <a:moveTo>
                  <a:pt x="55267" y="61846"/>
                </a:moveTo>
                <a:lnTo>
                  <a:pt x="53786" y="62010"/>
                </a:lnTo>
                <a:lnTo>
                  <a:pt x="51977" y="63984"/>
                </a:lnTo>
                <a:lnTo>
                  <a:pt x="51812" y="65300"/>
                </a:lnTo>
                <a:lnTo>
                  <a:pt x="51812" y="77471"/>
                </a:lnTo>
                <a:lnTo>
                  <a:pt x="47043" y="79281"/>
                </a:lnTo>
                <a:lnTo>
                  <a:pt x="38160" y="84544"/>
                </a:lnTo>
                <a:lnTo>
                  <a:pt x="34213" y="87834"/>
                </a:lnTo>
                <a:lnTo>
                  <a:pt x="22699" y="81090"/>
                </a:lnTo>
                <a:lnTo>
                  <a:pt x="21383" y="80596"/>
                </a:lnTo>
                <a:lnTo>
                  <a:pt x="18916" y="81254"/>
                </a:lnTo>
                <a:lnTo>
                  <a:pt x="17929" y="82406"/>
                </a:lnTo>
                <a:lnTo>
                  <a:pt x="659" y="112342"/>
                </a:lnTo>
                <a:lnTo>
                  <a:pt x="165" y="113657"/>
                </a:lnTo>
                <a:lnTo>
                  <a:pt x="330" y="114973"/>
                </a:lnTo>
                <a:lnTo>
                  <a:pt x="823" y="116289"/>
                </a:lnTo>
                <a:lnTo>
                  <a:pt x="1974" y="117111"/>
                </a:lnTo>
                <a:lnTo>
                  <a:pt x="13324" y="123691"/>
                </a:lnTo>
                <a:lnTo>
                  <a:pt x="12666" y="128790"/>
                </a:lnTo>
                <a:lnTo>
                  <a:pt x="12666" y="138823"/>
                </a:lnTo>
                <a:lnTo>
                  <a:pt x="13324" y="143922"/>
                </a:lnTo>
                <a:lnTo>
                  <a:pt x="1810" y="150501"/>
                </a:lnTo>
                <a:lnTo>
                  <a:pt x="659" y="151324"/>
                </a:lnTo>
                <a:lnTo>
                  <a:pt x="1" y="153955"/>
                </a:lnTo>
                <a:lnTo>
                  <a:pt x="659" y="155271"/>
                </a:lnTo>
                <a:lnTo>
                  <a:pt x="17765" y="185371"/>
                </a:lnTo>
                <a:lnTo>
                  <a:pt x="18587" y="186358"/>
                </a:lnTo>
                <a:lnTo>
                  <a:pt x="21219" y="187181"/>
                </a:lnTo>
                <a:lnTo>
                  <a:pt x="22535" y="186687"/>
                </a:lnTo>
                <a:lnTo>
                  <a:pt x="34213" y="179944"/>
                </a:lnTo>
                <a:lnTo>
                  <a:pt x="38160" y="183233"/>
                </a:lnTo>
                <a:lnTo>
                  <a:pt x="47043" y="188332"/>
                </a:lnTo>
                <a:lnTo>
                  <a:pt x="51812" y="190141"/>
                </a:lnTo>
                <a:lnTo>
                  <a:pt x="51812" y="203465"/>
                </a:lnTo>
                <a:lnTo>
                  <a:pt x="51977" y="204780"/>
                </a:lnTo>
                <a:lnTo>
                  <a:pt x="53786" y="206590"/>
                </a:lnTo>
                <a:lnTo>
                  <a:pt x="55267" y="206919"/>
                </a:lnTo>
                <a:lnTo>
                  <a:pt x="89643" y="206919"/>
                </a:lnTo>
                <a:lnTo>
                  <a:pt x="91124" y="206590"/>
                </a:lnTo>
                <a:lnTo>
                  <a:pt x="92933" y="204780"/>
                </a:lnTo>
                <a:lnTo>
                  <a:pt x="93097" y="203465"/>
                </a:lnTo>
                <a:lnTo>
                  <a:pt x="93097" y="190141"/>
                </a:lnTo>
                <a:lnTo>
                  <a:pt x="97703" y="188332"/>
                </a:lnTo>
                <a:lnTo>
                  <a:pt x="106256" y="183233"/>
                </a:lnTo>
                <a:lnTo>
                  <a:pt x="110204" y="179944"/>
                </a:lnTo>
                <a:lnTo>
                  <a:pt x="121388" y="186523"/>
                </a:lnTo>
                <a:lnTo>
                  <a:pt x="122704" y="187181"/>
                </a:lnTo>
                <a:lnTo>
                  <a:pt x="124020" y="187016"/>
                </a:lnTo>
                <a:lnTo>
                  <a:pt x="125336" y="186358"/>
                </a:lnTo>
                <a:lnTo>
                  <a:pt x="126158" y="185371"/>
                </a:lnTo>
                <a:lnTo>
                  <a:pt x="143264" y="155107"/>
                </a:lnTo>
                <a:lnTo>
                  <a:pt x="143758" y="153955"/>
                </a:lnTo>
                <a:lnTo>
                  <a:pt x="142935" y="151324"/>
                </a:lnTo>
                <a:lnTo>
                  <a:pt x="141949" y="150501"/>
                </a:lnTo>
                <a:lnTo>
                  <a:pt x="130435" y="143922"/>
                </a:lnTo>
                <a:lnTo>
                  <a:pt x="131093" y="138823"/>
                </a:lnTo>
                <a:lnTo>
                  <a:pt x="131093" y="128790"/>
                </a:lnTo>
                <a:lnTo>
                  <a:pt x="130435" y="123691"/>
                </a:lnTo>
                <a:lnTo>
                  <a:pt x="141949" y="117111"/>
                </a:lnTo>
                <a:lnTo>
                  <a:pt x="142935" y="116125"/>
                </a:lnTo>
                <a:lnTo>
                  <a:pt x="143593" y="113657"/>
                </a:lnTo>
                <a:lnTo>
                  <a:pt x="142935" y="112342"/>
                </a:lnTo>
                <a:lnTo>
                  <a:pt x="125829" y="82241"/>
                </a:lnTo>
                <a:lnTo>
                  <a:pt x="125007" y="81254"/>
                </a:lnTo>
                <a:lnTo>
                  <a:pt x="123856" y="80596"/>
                </a:lnTo>
                <a:lnTo>
                  <a:pt x="122540" y="80432"/>
                </a:lnTo>
                <a:lnTo>
                  <a:pt x="121224" y="81090"/>
                </a:lnTo>
                <a:lnTo>
                  <a:pt x="110039" y="87669"/>
                </a:lnTo>
                <a:lnTo>
                  <a:pt x="106256" y="84380"/>
                </a:lnTo>
                <a:lnTo>
                  <a:pt x="97703" y="79281"/>
                </a:lnTo>
                <a:lnTo>
                  <a:pt x="93097" y="77471"/>
                </a:lnTo>
                <a:lnTo>
                  <a:pt x="93097" y="65300"/>
                </a:lnTo>
                <a:lnTo>
                  <a:pt x="92933" y="63984"/>
                </a:lnTo>
                <a:lnTo>
                  <a:pt x="91124" y="62010"/>
                </a:lnTo>
                <a:lnTo>
                  <a:pt x="89643" y="61846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grpSp>
        <p:nvGrpSpPr>
          <p:cNvPr id="40" name="Google Shape;1775;p132">
            <a:extLst>
              <a:ext uri="{FF2B5EF4-FFF2-40B4-BE49-F238E27FC236}">
                <a16:creationId xmlns:a16="http://schemas.microsoft.com/office/drawing/2014/main" id="{1FEAE67D-FAAB-7C4C-A719-FE0D7523B20D}"/>
              </a:ext>
            </a:extLst>
          </p:cNvPr>
          <p:cNvGrpSpPr/>
          <p:nvPr/>
        </p:nvGrpSpPr>
        <p:grpSpPr>
          <a:xfrm>
            <a:off x="8928478" y="5328119"/>
            <a:ext cx="1356747" cy="887169"/>
            <a:chOff x="10894949" y="275213"/>
            <a:chExt cx="1357101" cy="887401"/>
          </a:xfrm>
        </p:grpSpPr>
        <p:sp>
          <p:nvSpPr>
            <p:cNvPr id="41" name="Google Shape;1776;p132">
              <a:extLst>
                <a:ext uri="{FF2B5EF4-FFF2-40B4-BE49-F238E27FC236}">
                  <a16:creationId xmlns:a16="http://schemas.microsoft.com/office/drawing/2014/main" id="{2F29AEC6-E483-4A41-8CE8-D79265B157E1}"/>
                </a:ext>
              </a:extLst>
            </p:cNvPr>
            <p:cNvSpPr/>
            <p:nvPr/>
          </p:nvSpPr>
          <p:spPr>
            <a:xfrm>
              <a:off x="11241483" y="275213"/>
              <a:ext cx="664030" cy="613214"/>
            </a:xfrm>
            <a:custGeom>
              <a:avLst/>
              <a:gdLst/>
              <a:ahLst/>
              <a:cxnLst/>
              <a:rect l="l" t="t" r="r" b="b"/>
              <a:pathLst>
                <a:path w="197775" h="207869" extrusionOk="0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42" name="Google Shape;1777;p132">
              <a:extLst>
                <a:ext uri="{FF2B5EF4-FFF2-40B4-BE49-F238E27FC236}">
                  <a16:creationId xmlns:a16="http://schemas.microsoft.com/office/drawing/2014/main" id="{F8AD6B54-4262-0848-9DF1-093A70C07E2D}"/>
                </a:ext>
              </a:extLst>
            </p:cNvPr>
            <p:cNvSpPr txBox="1"/>
            <p:nvPr/>
          </p:nvSpPr>
          <p:spPr>
            <a:xfrm>
              <a:off x="10894949" y="760850"/>
              <a:ext cx="1357101" cy="4017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-US" sz="1799" dirty="0">
                  <a:solidFill>
                    <a:schemeClr val="accent3"/>
                  </a:solidFill>
                </a:rPr>
                <a:t>Developer</a:t>
              </a:r>
              <a:endParaRPr sz="1799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623CED0-BBCC-B34C-981F-E6A342265D48}"/>
              </a:ext>
            </a:extLst>
          </p:cNvPr>
          <p:cNvSpPr/>
          <p:nvPr/>
        </p:nvSpPr>
        <p:spPr>
          <a:xfrm>
            <a:off x="7989068" y="1279261"/>
            <a:ext cx="3591745" cy="384708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PersistentVolumeClaim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sz="20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myclaim1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accessModes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resources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requests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storage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30Gi</a:t>
            </a:r>
          </a:p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 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storageClass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gce-pd</a:t>
            </a:r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  <a:p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98BE331-0B14-9045-A445-CADD324E4E1E}"/>
              </a:ext>
            </a:extLst>
          </p:cNvPr>
          <p:cNvSpPr/>
          <p:nvPr/>
        </p:nvSpPr>
        <p:spPr>
          <a:xfrm>
            <a:off x="2084939" y="1938744"/>
            <a:ext cx="2350111" cy="106019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"pv0001"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"30Gi"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cxnSp>
        <p:nvCxnSpPr>
          <p:cNvPr id="46" name="Google Shape;1804;p132">
            <a:extLst>
              <a:ext uri="{FF2B5EF4-FFF2-40B4-BE49-F238E27FC236}">
                <a16:creationId xmlns:a16="http://schemas.microsoft.com/office/drawing/2014/main" id="{6A6E63F6-B2DD-2C40-B5FF-B43AEAD254C0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3094336" y="2998936"/>
            <a:ext cx="0" cy="44447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69C2C54-5262-7A45-A497-8075AF52BA66}"/>
              </a:ext>
            </a:extLst>
          </p:cNvPr>
          <p:cNvSpPr/>
          <p:nvPr/>
        </p:nvSpPr>
        <p:spPr>
          <a:xfrm>
            <a:off x="2083878" y="3443407"/>
            <a:ext cx="2020915" cy="51342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myclaim</a:t>
            </a: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49" name="Google Shape;1841;p133">
            <a:extLst>
              <a:ext uri="{FF2B5EF4-FFF2-40B4-BE49-F238E27FC236}">
                <a16:creationId xmlns:a16="http://schemas.microsoft.com/office/drawing/2014/main" id="{C02DB00C-183C-274D-A544-C2DE9CF4DA58}"/>
              </a:ext>
            </a:extLst>
          </p:cNvPr>
          <p:cNvSpPr txBox="1"/>
          <p:nvPr/>
        </p:nvSpPr>
        <p:spPr>
          <a:xfrm>
            <a:off x="2020812" y="3040337"/>
            <a:ext cx="103533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0" name="Google Shape;1958;p136">
            <a:extLst>
              <a:ext uri="{FF2B5EF4-FFF2-40B4-BE49-F238E27FC236}">
                <a16:creationId xmlns:a16="http://schemas.microsoft.com/office/drawing/2014/main" id="{C7770D22-EAA1-5144-B29E-4A1486F9E574}"/>
              </a:ext>
            </a:extLst>
          </p:cNvPr>
          <p:cNvGrpSpPr/>
          <p:nvPr/>
        </p:nvGrpSpPr>
        <p:grpSpPr>
          <a:xfrm>
            <a:off x="1019543" y="4833599"/>
            <a:ext cx="804696" cy="613091"/>
            <a:chOff x="20497800" y="5745163"/>
            <a:chExt cx="1539900" cy="1173237"/>
          </a:xfrm>
        </p:grpSpPr>
        <p:sp>
          <p:nvSpPr>
            <p:cNvPr id="51" name="Google Shape;1959;p136">
              <a:extLst>
                <a:ext uri="{FF2B5EF4-FFF2-40B4-BE49-F238E27FC236}">
                  <a16:creationId xmlns:a16="http://schemas.microsoft.com/office/drawing/2014/main" id="{31761F4F-797F-7043-AC63-0F58A16D5E7F}"/>
                </a:ext>
              </a:extLst>
            </p:cNvPr>
            <p:cNvSpPr/>
            <p:nvPr/>
          </p:nvSpPr>
          <p:spPr>
            <a:xfrm>
              <a:off x="20497800" y="6413500"/>
              <a:ext cx="1539900" cy="50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2" name="Google Shape;1960;p136">
              <a:extLst>
                <a:ext uri="{FF2B5EF4-FFF2-40B4-BE49-F238E27FC236}">
                  <a16:creationId xmlns:a16="http://schemas.microsoft.com/office/drawing/2014/main" id="{D358EA13-5652-A840-80B8-FF50C0D0B9A2}"/>
                </a:ext>
              </a:extLst>
            </p:cNvPr>
            <p:cNvSpPr/>
            <p:nvPr/>
          </p:nvSpPr>
          <p:spPr>
            <a:xfrm>
              <a:off x="20707350" y="6727825"/>
              <a:ext cx="11241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" name="Google Shape;1961;p136">
              <a:extLst>
                <a:ext uri="{FF2B5EF4-FFF2-40B4-BE49-F238E27FC236}">
                  <a16:creationId xmlns:a16="http://schemas.microsoft.com/office/drawing/2014/main" id="{AE8D5610-5651-BF46-9DC9-2A0383A1912D}"/>
                </a:ext>
              </a:extLst>
            </p:cNvPr>
            <p:cNvSpPr/>
            <p:nvPr/>
          </p:nvSpPr>
          <p:spPr>
            <a:xfrm>
              <a:off x="20497800" y="5745163"/>
              <a:ext cx="1539900" cy="81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" name="Google Shape;1962;p136">
              <a:extLst>
                <a:ext uri="{FF2B5EF4-FFF2-40B4-BE49-F238E27FC236}">
                  <a16:creationId xmlns:a16="http://schemas.microsoft.com/office/drawing/2014/main" id="{A7B6544F-CD7C-8D4A-AD8F-9EFE580788E7}"/>
                </a:ext>
              </a:extLst>
            </p:cNvPr>
            <p:cNvSpPr/>
            <p:nvPr/>
          </p:nvSpPr>
          <p:spPr>
            <a:xfrm>
              <a:off x="21742400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" name="Google Shape;1963;p136">
              <a:extLst>
                <a:ext uri="{FF2B5EF4-FFF2-40B4-BE49-F238E27FC236}">
                  <a16:creationId xmlns:a16="http://schemas.microsoft.com/office/drawing/2014/main" id="{B8E49B17-F639-5A4B-97DC-5FF9905211ED}"/>
                </a:ext>
              </a:extLst>
            </p:cNvPr>
            <p:cNvSpPr/>
            <p:nvPr/>
          </p:nvSpPr>
          <p:spPr>
            <a:xfrm>
              <a:off x="21586825" y="6572250"/>
              <a:ext cx="88800" cy="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4999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2F1785C-D454-9A4B-B179-970E8641F998}"/>
              </a:ext>
            </a:extLst>
          </p:cNvPr>
          <p:cNvSpPr/>
          <p:nvPr/>
        </p:nvSpPr>
        <p:spPr>
          <a:xfrm>
            <a:off x="2084346" y="4616643"/>
            <a:ext cx="2350111" cy="127575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"pv0002”</a:t>
            </a:r>
          </a:p>
          <a:p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gcePersistentDisk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"30Gi"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ReadWriteOnce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 </a:t>
            </a:r>
          </a:p>
        </p:txBody>
      </p:sp>
      <p:cxnSp>
        <p:nvCxnSpPr>
          <p:cNvPr id="57" name="Google Shape;1966;p136">
            <a:extLst>
              <a:ext uri="{FF2B5EF4-FFF2-40B4-BE49-F238E27FC236}">
                <a16:creationId xmlns:a16="http://schemas.microsoft.com/office/drawing/2014/main" id="{729237D2-2608-EF4A-86AC-67ABA3BC6297}"/>
              </a:ext>
            </a:extLst>
          </p:cNvPr>
          <p:cNvCxnSpPr>
            <a:cxnSpLocks/>
            <a:stCxn id="1942" idx="1"/>
            <a:endCxn id="56" idx="3"/>
          </p:cNvCxnSpPr>
          <p:nvPr/>
        </p:nvCxnSpPr>
        <p:spPr>
          <a:xfrm flipH="1">
            <a:off x="4434457" y="4425246"/>
            <a:ext cx="1101029" cy="82927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1967;p136">
            <a:extLst>
              <a:ext uri="{FF2B5EF4-FFF2-40B4-BE49-F238E27FC236}">
                <a16:creationId xmlns:a16="http://schemas.microsoft.com/office/drawing/2014/main" id="{877AF566-B474-7C46-B55F-C03F66611252}"/>
              </a:ext>
            </a:extLst>
          </p:cNvPr>
          <p:cNvCxnSpPr>
            <a:cxnSpLocks/>
          </p:cNvCxnSpPr>
          <p:nvPr/>
        </p:nvCxnSpPr>
        <p:spPr>
          <a:xfrm flipH="1">
            <a:off x="3884755" y="3586760"/>
            <a:ext cx="4010464" cy="118067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59" name="Google Shape;1968;p136">
            <a:extLst>
              <a:ext uri="{FF2B5EF4-FFF2-40B4-BE49-F238E27FC236}">
                <a16:creationId xmlns:a16="http://schemas.microsoft.com/office/drawing/2014/main" id="{FDF748A0-96A2-DF42-A23C-EF4E9C859AF5}"/>
              </a:ext>
            </a:extLst>
          </p:cNvPr>
          <p:cNvSpPr txBox="1"/>
          <p:nvPr/>
        </p:nvSpPr>
        <p:spPr>
          <a:xfrm>
            <a:off x="6893016" y="3278906"/>
            <a:ext cx="103533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BOUND</a:t>
            </a:r>
            <a:endParaRPr sz="14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2618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Jobs and </a:t>
            </a:r>
            <a:r>
              <a:rPr lang="en-US" dirty="0" err="1"/>
              <a:t>initContainers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2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20BFA-98C5-6541-B96C-95BE7D58EF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1993231"/>
          </a:xfrm>
        </p:spPr>
        <p:txBody>
          <a:bodyPr/>
          <a:lstStyle/>
          <a:p>
            <a:pPr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highlight>
                  <a:schemeClr val="lt1"/>
                </a:highlight>
                <a:ea typeface="Arial"/>
                <a:cs typeface="Arial"/>
                <a:sym typeface="Arial"/>
              </a:rPr>
              <a:t>What if you want to run an action and be sure it finishes successfully?</a:t>
            </a:r>
            <a:endParaRPr lang="en-US" sz="2400" dirty="0">
              <a:solidFill>
                <a:schemeClr val="tx2">
                  <a:lumMod val="50000"/>
                </a:schemeClr>
              </a:solidFill>
              <a:highlight>
                <a:schemeClr val="lt1"/>
              </a:highlight>
            </a:endParaRPr>
          </a:p>
          <a:p>
            <a:pPr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highlight>
                  <a:schemeClr val="lt1"/>
                </a:highlight>
              </a:rPr>
              <a:t>For example: Populate a database, download a dataset, …</a:t>
            </a:r>
          </a:p>
          <a:p>
            <a:pPr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A </a:t>
            </a:r>
            <a:r>
              <a:rPr lang="en-US" sz="2400" i="1" u="sng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job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</a:rPr>
              <a:t> creates one or more pods and ensures that a specified number of them successfully terminate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11" name="Google Shape;711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Jobs</a:t>
            </a:r>
            <a:endParaRPr/>
          </a:p>
        </p:txBody>
      </p:sp>
      <p:sp>
        <p:nvSpPr>
          <p:cNvPr id="715" name="Google Shape;715;p78">
            <a:hlinkClick r:id="rId4"/>
          </p:cNvPr>
          <p:cNvSpPr/>
          <p:nvPr/>
        </p:nvSpPr>
        <p:spPr>
          <a:xfrm>
            <a:off x="0" y="6730140"/>
            <a:ext cx="2782375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399507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1316C-8833-423F-9437-F1DEA52157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63384" y="1644764"/>
            <a:ext cx="7315200" cy="432278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/>
              <a:t>Ingress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Persistence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Jobs and </a:t>
            </a:r>
            <a:r>
              <a:rPr lang="en-US" dirty="0" err="1"/>
              <a:t>initContainers</a:t>
            </a:r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The concept of packaging: Helm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Exercises</a:t>
            </a:r>
          </a:p>
          <a:p>
            <a:pPr marL="514350" indent="-514350">
              <a:buFont typeface="+mj-lt"/>
              <a:buAutoNum type="romanUcPeriod"/>
            </a:pPr>
            <a:endParaRPr lang="en-US" dirty="0"/>
          </a:p>
          <a:p>
            <a:pPr marL="400050" lvl="1" indent="-400050">
              <a:buFont typeface="+mj-lt"/>
              <a:buAutoNum type="romanUcPeriod"/>
            </a:pPr>
            <a:endParaRPr lang="en-US" dirty="0"/>
          </a:p>
          <a:p>
            <a:pPr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Jobs</a:t>
            </a:r>
            <a:endParaRPr/>
          </a:p>
        </p:txBody>
      </p:sp>
      <p:sp>
        <p:nvSpPr>
          <p:cNvPr id="726" name="Google Shape;726;p79"/>
          <p:cNvSpPr txBox="1"/>
          <p:nvPr/>
        </p:nvSpPr>
        <p:spPr>
          <a:xfrm>
            <a:off x="6547250" y="3429000"/>
            <a:ext cx="3932576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solidFill>
                  <a:srgbClr val="FF0000"/>
                </a:solidFill>
                <a:ea typeface="Helvetica Neue"/>
                <a:cs typeface="Helvetica Neue"/>
                <a:sym typeface="Helvetica Neue"/>
              </a:rPr>
              <a:t>Does it sound familiar?</a:t>
            </a:r>
            <a:endParaRPr sz="1799" dirty="0">
              <a:solidFill>
                <a:srgbClr val="FF0000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7" name="Google Shape;727;p79">
            <a:hlinkClick r:id="rId3"/>
          </p:cNvPr>
          <p:cNvSpPr/>
          <p:nvPr/>
        </p:nvSpPr>
        <p:spPr>
          <a:xfrm>
            <a:off x="-1" y="6730140"/>
            <a:ext cx="2914641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1CA997-ABD5-404D-A1CD-C17CBB398BDD}"/>
              </a:ext>
            </a:extLst>
          </p:cNvPr>
          <p:cNvSpPr/>
          <p:nvPr/>
        </p:nvSpPr>
        <p:spPr>
          <a:xfrm>
            <a:off x="1409810" y="927805"/>
            <a:ext cx="4473454" cy="526371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batch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/v1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Job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ping-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good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template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ping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-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counter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  </a:t>
            </a: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centos:7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    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command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        -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"bin/bash"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        -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"-c"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        -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"curl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wordpress-service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  <a:p>
            <a:endParaRPr lang="es-ES" sz="2000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9" name="Google Shape;725;p79">
            <a:extLst>
              <a:ext uri="{FF2B5EF4-FFF2-40B4-BE49-F238E27FC236}">
                <a16:creationId xmlns:a16="http://schemas.microsoft.com/office/drawing/2014/main" id="{7812727C-F4BD-2845-AF77-158F28C4931D}"/>
              </a:ext>
            </a:extLst>
          </p:cNvPr>
          <p:cNvSpPr/>
          <p:nvPr/>
        </p:nvSpPr>
        <p:spPr>
          <a:xfrm>
            <a:off x="1542174" y="2614863"/>
            <a:ext cx="4168815" cy="344709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2194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11ACF-37EB-354D-924D-05A92A4E56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9220" y="1616244"/>
            <a:ext cx="9586274" cy="4572000"/>
          </a:xfrm>
        </p:spPr>
        <p:txBody>
          <a:bodyPr/>
          <a:lstStyle/>
          <a:p>
            <a:pPr marL="342900" indent="-342900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And what if you want to run these actions time based?</a:t>
            </a:r>
          </a:p>
          <a:p>
            <a:pPr marL="342900" indent="-342900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highlight>
                  <a:srgbClr val="FFFFFF"/>
                </a:highlight>
              </a:rPr>
              <a:t>For example if you want to run periodic backups of your database?</a:t>
            </a:r>
          </a:p>
          <a:p>
            <a:pPr marL="342900" indent="-342900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000000"/>
                </a:solidFill>
                <a:highlight>
                  <a:srgbClr val="FFFFFF"/>
                </a:highlight>
              </a:rPr>
              <a:t>A </a:t>
            </a:r>
            <a:r>
              <a:rPr lang="en-US" sz="2399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Cron </a:t>
            </a:r>
            <a:r>
              <a:rPr lang="en-US" sz="2399" i="1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job</a:t>
            </a:r>
            <a:r>
              <a:rPr lang="en-US" sz="2399" dirty="0">
                <a:solidFill>
                  <a:srgbClr val="000000"/>
                </a:solidFill>
                <a:highlight>
                  <a:srgbClr val="FFFFFF"/>
                </a:highlight>
              </a:rPr>
              <a:t> manages time based Jobs:</a:t>
            </a:r>
          </a:p>
          <a:p>
            <a:pPr marL="800100" lvl="1" indent="-342900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</a:rPr>
              <a:t>Once at a specified point in time</a:t>
            </a:r>
          </a:p>
          <a:p>
            <a:pPr marL="800100" lvl="1" indent="-342900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2400"/>
            </a:pPr>
            <a:r>
              <a:rPr lang="en-US" sz="2399" dirty="0">
                <a:solidFill>
                  <a:srgbClr val="000000"/>
                </a:solidFill>
                <a:highlight>
                  <a:srgbClr val="FFFFFF"/>
                </a:highlight>
              </a:rPr>
              <a:t>Repeatedly at a specified point in time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/>
          </a:p>
        </p:txBody>
      </p:sp>
      <p:sp>
        <p:nvSpPr>
          <p:cNvPr id="733" name="Google Shape;733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Jobs</a:t>
            </a:r>
            <a:endParaRPr/>
          </a:p>
        </p:txBody>
      </p:sp>
      <p:pic>
        <p:nvPicPr>
          <p:cNvPr id="738" name="Google Shape;738;p80" descr="Image result for clock icon"/>
          <p:cNvPicPr preferRelativeResize="0"/>
          <p:nvPr/>
        </p:nvPicPr>
        <p:blipFill rotWithShape="1">
          <a:blip r:embed="rId4">
            <a:alphaModFix/>
          </a:blip>
          <a:srcRect l="14940" r="-14940"/>
          <a:stretch/>
        </p:blipFill>
        <p:spPr>
          <a:xfrm>
            <a:off x="9558685" y="78748"/>
            <a:ext cx="3054454" cy="203279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0">
            <a:hlinkClick r:id="rId5"/>
          </p:cNvPr>
          <p:cNvSpPr/>
          <p:nvPr/>
        </p:nvSpPr>
        <p:spPr>
          <a:xfrm>
            <a:off x="0" y="6730140"/>
            <a:ext cx="3047206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316905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3"/>
          <p:cNvSpPr txBox="1">
            <a:spLocks noGrp="1"/>
          </p:cNvSpPr>
          <p:nvPr>
            <p:ph type="subTitle" idx="10"/>
          </p:nvPr>
        </p:nvSpPr>
        <p:spPr>
          <a:xfrm>
            <a:off x="427996" y="1947692"/>
            <a:ext cx="10962687" cy="2242195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76177">
              <a:buSzPts val="2400"/>
            </a:pPr>
            <a:r>
              <a:rPr lang="en-US" dirty="0">
                <a:solidFill>
                  <a:srgbClr val="282828"/>
                </a:solidFill>
                <a:highlight>
                  <a:srgbClr val="FFFFFF"/>
                </a:highlight>
                <a:ea typeface="Roboto"/>
                <a:cs typeface="Roboto"/>
                <a:sym typeface="Roboto"/>
              </a:rPr>
              <a:t>For example:</a:t>
            </a:r>
          </a:p>
          <a:p>
            <a:pPr marL="76177">
              <a:buSzPts val="2400"/>
            </a:pPr>
            <a:endParaRPr lang="en-US" dirty="0">
              <a:solidFill>
                <a:srgbClr val="282828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marL="419077" indent="-342900"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Wait for a service to be created</a:t>
            </a:r>
          </a:p>
          <a:p>
            <a:pPr marL="419077" indent="-342900"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Wait some time before start the main container</a:t>
            </a:r>
          </a:p>
          <a:p>
            <a:pPr marL="419077" indent="-342900"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Clone a git repository into a volume</a:t>
            </a:r>
          </a:p>
          <a:p>
            <a:pPr marL="419077" indent="-342900"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Generate a configuration file for the main application dynamically</a:t>
            </a:r>
          </a:p>
          <a:p>
            <a:pPr>
              <a:lnSpc>
                <a:spcPct val="175000"/>
              </a:lnSpc>
              <a:spcBef>
                <a:spcPts val="1500"/>
              </a:spcBef>
            </a:pPr>
            <a:endParaRPr dirty="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75000"/>
              </a:lnSpc>
              <a:spcBef>
                <a:spcPts val="2299"/>
              </a:spcBef>
            </a:pPr>
            <a:endParaRPr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2299"/>
              </a:spcBef>
            </a:pPr>
            <a:endParaRPr dirty="0"/>
          </a:p>
        </p:txBody>
      </p:sp>
      <p:sp>
        <p:nvSpPr>
          <p:cNvPr id="761" name="Google Shape;761;p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initContainers</a:t>
            </a:r>
            <a:endParaRPr/>
          </a:p>
        </p:txBody>
      </p:sp>
      <p:sp>
        <p:nvSpPr>
          <p:cNvPr id="765" name="Google Shape;765;p83"/>
          <p:cNvSpPr txBox="1">
            <a:spLocks noGrp="1"/>
          </p:cNvSpPr>
          <p:nvPr>
            <p:ph sz="quarter" idx="4294967295"/>
          </p:nvPr>
        </p:nvSpPr>
        <p:spPr>
          <a:xfrm>
            <a:off x="508206" y="966684"/>
            <a:ext cx="10972800" cy="867050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indent="-380886">
              <a:lnSpc>
                <a:spcPct val="175000"/>
              </a:lnSpc>
              <a:spcBef>
                <a:spcPts val="150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828"/>
                </a:solidFill>
                <a:highlight>
                  <a:srgbClr val="FFFFFF"/>
                </a:highlight>
              </a:rPr>
              <a:t>What if you want to run some actions </a:t>
            </a:r>
            <a:r>
              <a:rPr lang="en-US" dirty="0" err="1">
                <a:solidFill>
                  <a:srgbClr val="282828"/>
                </a:solidFill>
                <a:highlight>
                  <a:srgbClr val="FFFFFF"/>
                </a:highlight>
              </a:rPr>
              <a:t>everytime</a:t>
            </a:r>
            <a:r>
              <a:rPr lang="en-US" dirty="0">
                <a:solidFill>
                  <a:srgbClr val="282828"/>
                </a:solidFill>
                <a:highlight>
                  <a:srgbClr val="FFFFFF"/>
                </a:highlight>
              </a:rPr>
              <a:t> a new Pod is (re)scheduled?</a:t>
            </a:r>
            <a:endParaRPr dirty="0">
              <a:solidFill>
                <a:srgbClr val="282828"/>
              </a:solidFill>
            </a:endParaRPr>
          </a:p>
        </p:txBody>
      </p:sp>
      <p:sp>
        <p:nvSpPr>
          <p:cNvPr id="762" name="Google Shape;762;p83"/>
          <p:cNvSpPr txBox="1">
            <a:spLocks noGrp="1"/>
          </p:cNvSpPr>
          <p:nvPr>
            <p:ph type="body" idx="4294967295"/>
          </p:nvPr>
        </p:nvSpPr>
        <p:spPr>
          <a:xfrm>
            <a:off x="504217" y="4058648"/>
            <a:ext cx="11152188" cy="1931237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342900" indent="-342900">
              <a:spcBef>
                <a:spcPts val="150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828"/>
                </a:solidFill>
                <a:highlight>
                  <a:srgbClr val="FFFFFF"/>
                </a:highlight>
              </a:rPr>
              <a:t>We can use </a:t>
            </a:r>
            <a:r>
              <a:rPr lang="en-US" dirty="0" err="1">
                <a:solidFill>
                  <a:srgbClr val="282828"/>
                </a:solidFill>
                <a:highlight>
                  <a:srgbClr val="FFFFFF"/>
                </a:highlight>
              </a:rPr>
              <a:t>initContainers</a:t>
            </a:r>
            <a:r>
              <a:rPr lang="en-US" dirty="0">
                <a:solidFill>
                  <a:srgbClr val="282828"/>
                </a:solidFill>
                <a:highlight>
                  <a:srgbClr val="FFFFFF"/>
                </a:highlight>
              </a:rPr>
              <a:t> for those actions.</a:t>
            </a:r>
          </a:p>
          <a:p>
            <a:pPr marL="342900" indent="-342900">
              <a:spcBef>
                <a:spcPts val="150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82828"/>
                </a:solidFill>
                <a:highlight>
                  <a:srgbClr val="FFFFFF"/>
                </a:highlight>
              </a:rPr>
              <a:t>They always run to completion.</a:t>
            </a:r>
          </a:p>
          <a:p>
            <a:pPr marL="342900" indent="-342900">
              <a:spcBef>
                <a:spcPts val="150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82828"/>
                </a:solidFill>
                <a:highlight>
                  <a:srgbClr val="FFFFFF"/>
                </a:highlight>
              </a:rPr>
              <a:t>Each one must complete successfully before the next one is started</a:t>
            </a:r>
            <a:r>
              <a:rPr lang="en-US" sz="2000" dirty="0">
                <a:solidFill>
                  <a:srgbClr val="282828"/>
                </a:solidFill>
                <a:highlight>
                  <a:srgbClr val="FFFFFF"/>
                </a:highlight>
                <a:ea typeface="Roboto"/>
                <a:cs typeface="Roboto"/>
                <a:sym typeface="Roboto"/>
              </a:rPr>
              <a:t>.</a:t>
            </a:r>
            <a:endParaRPr sz="2000" dirty="0">
              <a:solidFill>
                <a:srgbClr val="282828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marL="342900" indent="-342900">
              <a:spcBef>
                <a:spcPts val="2299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dirty="0">
              <a:solidFill>
                <a:srgbClr val="282828"/>
              </a:solidFill>
            </a:endParaRPr>
          </a:p>
        </p:txBody>
      </p:sp>
      <p:sp>
        <p:nvSpPr>
          <p:cNvPr id="767" name="Google Shape;767;p83">
            <a:hlinkClick r:id="rId3"/>
          </p:cNvPr>
          <p:cNvSpPr/>
          <p:nvPr/>
        </p:nvSpPr>
        <p:spPr>
          <a:xfrm>
            <a:off x="-1" y="6730140"/>
            <a:ext cx="3444603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6822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dirty="0" err="1"/>
              <a:t>initContainers</a:t>
            </a:r>
            <a:endParaRPr dirty="0"/>
          </a:p>
        </p:txBody>
      </p:sp>
      <p:sp>
        <p:nvSpPr>
          <p:cNvPr id="779" name="Google Shape;779;p84">
            <a:hlinkClick r:id="rId3"/>
          </p:cNvPr>
          <p:cNvSpPr/>
          <p:nvPr/>
        </p:nvSpPr>
        <p:spPr>
          <a:xfrm>
            <a:off x="0" y="6730140"/>
            <a:ext cx="3577168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FE717-1A27-A84F-9BEB-0CD7BAF2C70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7940" y="887712"/>
            <a:ext cx="10962687" cy="247743"/>
          </a:xfrm>
        </p:spPr>
        <p:txBody>
          <a:bodyPr/>
          <a:lstStyle/>
          <a:p>
            <a:r>
              <a:rPr lang="en-US" dirty="0"/>
              <a:t>In use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C87C92-17C2-7849-B5F8-EE37DF047E68}"/>
              </a:ext>
            </a:extLst>
          </p:cNvPr>
          <p:cNvSpPr/>
          <p:nvPr/>
        </p:nvSpPr>
        <p:spPr>
          <a:xfrm>
            <a:off x="722576" y="1401087"/>
            <a:ext cx="9903419" cy="475908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apiVersion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D19A66"/>
                </a:solidFill>
                <a:latin typeface="Helvetica" pitchFamily="2" charset="0"/>
              </a:rPr>
              <a:t>v1 </a:t>
            </a:r>
            <a:br>
              <a:rPr lang="es-ES" sz="16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Pod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myapp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-pod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labels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app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myapp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myapp-container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busybox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command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['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sh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', '-c', 'echo The app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is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running! &amp;&amp;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sleep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3600']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initContainers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init-myservice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busybox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command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['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sh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', '-c', '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until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nslookup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myservice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; do echo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waiting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for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myservice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;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sleep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2; done;']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-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init-mydb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6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busybox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command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['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sh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', '-c', '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until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nslookup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mydb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; do echo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waiting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for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mydb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;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sleep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2; done;']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endParaRPr lang="es-ES" sz="1600" dirty="0">
              <a:solidFill>
                <a:srgbClr val="98C379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E06C75"/>
              </a:solidFill>
              <a:latin typeface="Helvetica" pitchFamily="2" charset="0"/>
            </a:endParaRPr>
          </a:p>
        </p:txBody>
      </p:sp>
      <p:sp>
        <p:nvSpPr>
          <p:cNvPr id="9" name="Google Shape;778;p84">
            <a:extLst>
              <a:ext uri="{FF2B5EF4-FFF2-40B4-BE49-F238E27FC236}">
                <a16:creationId xmlns:a16="http://schemas.microsoft.com/office/drawing/2014/main" id="{96730E33-0649-E74E-9BBB-8221238444FC}"/>
              </a:ext>
            </a:extLst>
          </p:cNvPr>
          <p:cNvSpPr/>
          <p:nvPr/>
        </p:nvSpPr>
        <p:spPr>
          <a:xfrm>
            <a:off x="792318" y="3249799"/>
            <a:ext cx="9602965" cy="100135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3" name="Google Shape;778;p84">
            <a:extLst>
              <a:ext uri="{FF2B5EF4-FFF2-40B4-BE49-F238E27FC236}">
                <a16:creationId xmlns:a16="http://schemas.microsoft.com/office/drawing/2014/main" id="{C76F78FB-D103-E64D-913D-B64D985EF462}"/>
              </a:ext>
            </a:extLst>
          </p:cNvPr>
          <p:cNvSpPr/>
          <p:nvPr/>
        </p:nvSpPr>
        <p:spPr>
          <a:xfrm>
            <a:off x="792318" y="4251158"/>
            <a:ext cx="9599250" cy="18487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4989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Pod Patterns</a:t>
            </a:r>
          </a:p>
        </p:txBody>
      </p:sp>
    </p:spTree>
    <p:extLst>
      <p:ext uri="{BB962C8B-B14F-4D97-AF65-F5344CB8AC3E}">
        <p14:creationId xmlns:p14="http://schemas.microsoft.com/office/powerpoint/2010/main" val="101249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7"/>
          <p:cNvSpPr txBox="1">
            <a:spLocks noGrp="1"/>
          </p:cNvSpPr>
          <p:nvPr>
            <p:ph type="subTitle" idx="10"/>
          </p:nvPr>
        </p:nvSpPr>
        <p:spPr>
          <a:xfrm>
            <a:off x="921479" y="3182824"/>
            <a:ext cx="10962687" cy="492351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 sz="2399" dirty="0"/>
              <a:t>… let’s see know some good practices about </a:t>
            </a:r>
            <a:r>
              <a:rPr lang="en-US" sz="2399" b="1" dirty="0"/>
              <a:t>pod patterns</a:t>
            </a:r>
            <a:endParaRPr sz="2399" b="1" dirty="0"/>
          </a:p>
        </p:txBody>
      </p:sp>
      <p:sp>
        <p:nvSpPr>
          <p:cNvPr id="801" name="Google Shape;801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Pod patterns</a:t>
            </a:r>
            <a:endParaRPr/>
          </a:p>
        </p:txBody>
      </p:sp>
      <p:sp>
        <p:nvSpPr>
          <p:cNvPr id="803" name="Google Shape;803;p87"/>
          <p:cNvSpPr txBox="1">
            <a:spLocks noGrp="1"/>
          </p:cNvSpPr>
          <p:nvPr>
            <p:ph sz="quarter" idx="4294967295"/>
          </p:nvPr>
        </p:nvSpPr>
        <p:spPr>
          <a:xfrm>
            <a:off x="921479" y="1628775"/>
            <a:ext cx="9485313" cy="1042988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marL="0" indent="0"/>
            <a:r>
              <a:rPr lang="en-US" sz="2399" dirty="0"/>
              <a:t>We have already seen several Kubernetes objects…</a:t>
            </a:r>
            <a:endParaRPr sz="2399" dirty="0"/>
          </a:p>
          <a:p>
            <a:pPr marL="0" indent="0"/>
            <a:endParaRPr sz="1799" dirty="0"/>
          </a:p>
        </p:txBody>
      </p:sp>
      <p:sp>
        <p:nvSpPr>
          <p:cNvPr id="805" name="Google Shape;805;p87">
            <a:hlinkClick r:id="rId3"/>
          </p:cNvPr>
          <p:cNvSpPr/>
          <p:nvPr/>
        </p:nvSpPr>
        <p:spPr>
          <a:xfrm>
            <a:off x="-1" y="6730140"/>
            <a:ext cx="3974565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1653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build="p"/>
      <p:bldP spid="80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8"/>
          <p:cNvSpPr txBox="1">
            <a:spLocks noGrp="1"/>
          </p:cNvSpPr>
          <p:nvPr>
            <p:ph sz="quarter" idx="14"/>
          </p:nvPr>
        </p:nvSpPr>
        <p:spPr>
          <a:xfrm>
            <a:off x="608013" y="1193331"/>
            <a:ext cx="10972800" cy="1230469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>
              <a:buClr>
                <a:schemeClr val="bg2">
                  <a:lumMod val="75000"/>
                </a:schemeClr>
              </a:buClr>
              <a:buSzPts val="2400"/>
              <a:buNone/>
            </a:pPr>
            <a:r>
              <a:rPr lang="en-US" sz="2400" dirty="0">
                <a:solidFill>
                  <a:srgbClr val="282828"/>
                </a:solidFill>
                <a:highlight>
                  <a:srgbClr val="FFFFFF"/>
                </a:highlight>
              </a:rPr>
              <a:t>Imagine I want to deploy a static application from a git repository with Nginx and update on every commit.</a:t>
            </a:r>
          </a:p>
          <a:p>
            <a:pPr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endParaRPr lang="en-US" dirty="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>
              <a:buClr>
                <a:schemeClr val="bg2">
                  <a:lumMod val="75000"/>
                </a:schemeClr>
              </a:buClr>
              <a:buSzPts val="2400"/>
              <a:buNone/>
            </a:pPr>
            <a:endParaRPr lang="en-US" dirty="0">
              <a:solidFill>
                <a:srgbClr val="282828"/>
              </a:solidFill>
              <a:highlight>
                <a:srgbClr val="FFFFFF"/>
              </a:highlight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50484E6-8FD0-9D42-A6A8-0EA0E7BA92B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73076" y="827872"/>
            <a:ext cx="10987947" cy="247743"/>
          </a:xfrm>
        </p:spPr>
        <p:txBody>
          <a:bodyPr/>
          <a:lstStyle/>
          <a:p>
            <a:r>
              <a:rPr lang="en-US" dirty="0"/>
              <a:t>Sidecar containers</a:t>
            </a:r>
          </a:p>
        </p:txBody>
      </p:sp>
      <p:sp>
        <p:nvSpPr>
          <p:cNvPr id="811" name="Google Shape;811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Pod patterns</a:t>
            </a:r>
            <a:endParaRPr/>
          </a:p>
        </p:txBody>
      </p:sp>
      <p:pic>
        <p:nvPicPr>
          <p:cNvPr id="813" name="Google Shape;81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6052724" y="2779736"/>
            <a:ext cx="5722182" cy="2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>
            <a:hlinkClick r:id="rId4"/>
          </p:cNvPr>
          <p:cNvSpPr/>
          <p:nvPr/>
        </p:nvSpPr>
        <p:spPr>
          <a:xfrm>
            <a:off x="0" y="6730140"/>
            <a:ext cx="4107130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9" name="Google Shape;812;p88">
            <a:extLst>
              <a:ext uri="{FF2B5EF4-FFF2-40B4-BE49-F238E27FC236}">
                <a16:creationId xmlns:a16="http://schemas.microsoft.com/office/drawing/2014/main" id="{07F99DD7-E46D-8248-B0D3-86265F1C3696}"/>
              </a:ext>
            </a:extLst>
          </p:cNvPr>
          <p:cNvSpPr txBox="1">
            <a:spLocks/>
          </p:cNvSpPr>
          <p:nvPr/>
        </p:nvSpPr>
        <p:spPr>
          <a:xfrm>
            <a:off x="608013" y="2557558"/>
            <a:ext cx="5224751" cy="3488612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2828"/>
                </a:solidFill>
                <a:highlight>
                  <a:srgbClr val="FFFFFF"/>
                </a:highlight>
              </a:rPr>
              <a:t>Sidecar containers extend and enhance the “main” container, they take existing containers and make them better</a:t>
            </a:r>
          </a:p>
          <a:p>
            <a:pPr marL="342900" indent="-34290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2828"/>
                </a:solidFill>
                <a:highlight>
                  <a:srgbClr val="FFFFFF"/>
                </a:highlight>
              </a:rPr>
              <a:t>Possible because containers in the same pod shares the file system.</a:t>
            </a:r>
          </a:p>
        </p:txBody>
      </p:sp>
    </p:spTree>
    <p:extLst>
      <p:ext uri="{BB962C8B-B14F-4D97-AF65-F5344CB8AC3E}">
        <p14:creationId xmlns:p14="http://schemas.microsoft.com/office/powerpoint/2010/main" val="21619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63766-9A2D-B247-ABD7-FBF217D8DF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3013366"/>
            <a:ext cx="5285531" cy="2835931"/>
          </a:xfrm>
        </p:spPr>
        <p:txBody>
          <a:bodyPr/>
          <a:lstStyle/>
          <a:p>
            <a:pPr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highlight>
                  <a:schemeClr val="lt1"/>
                </a:highlight>
              </a:rPr>
              <a:t>Ambassador containers proxy a local connection to the world</a:t>
            </a:r>
          </a:p>
          <a:p>
            <a:pPr indent="-380886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highlight>
                  <a:schemeClr val="lt1"/>
                </a:highlight>
              </a:rPr>
              <a:t>Possible because containers in the same pod shares network namespace.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</a:pPr>
            <a:endParaRPr lang="en-US" dirty="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2651612-0074-CF44-A692-89F276D0FC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7034" y="843914"/>
            <a:ext cx="10987947" cy="247743"/>
          </a:xfrm>
        </p:spPr>
        <p:txBody>
          <a:bodyPr/>
          <a:lstStyle/>
          <a:p>
            <a:r>
              <a:rPr lang="en-US" dirty="0"/>
              <a:t>Ambassador containers</a:t>
            </a:r>
          </a:p>
        </p:txBody>
      </p:sp>
      <p:sp>
        <p:nvSpPr>
          <p:cNvPr id="824" name="Google Shape;824;p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 dirty="0"/>
              <a:t>Pod patterns</a:t>
            </a:r>
            <a:endParaRPr dirty="0"/>
          </a:p>
        </p:txBody>
      </p:sp>
      <p:pic>
        <p:nvPicPr>
          <p:cNvPr id="827" name="Google Shape;82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311" y="2590925"/>
            <a:ext cx="5862723" cy="234508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9">
            <a:hlinkClick r:id="rId4"/>
          </p:cNvPr>
          <p:cNvSpPr/>
          <p:nvPr/>
        </p:nvSpPr>
        <p:spPr>
          <a:xfrm>
            <a:off x="-1" y="6730140"/>
            <a:ext cx="4239696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90AF4B-8F39-1F4D-935F-BE65BA1C7E29}"/>
              </a:ext>
            </a:extLst>
          </p:cNvPr>
          <p:cNvSpPr txBox="1">
            <a:spLocks/>
          </p:cNvSpPr>
          <p:nvPr/>
        </p:nvSpPr>
        <p:spPr>
          <a:xfrm>
            <a:off x="635229" y="1446297"/>
            <a:ext cx="10972800" cy="1133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Imagine I have a legacy application that I don’t own the code and it must to connect to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redis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 on localhost. But I have an external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redis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highlight>
                  <a:schemeClr val="lt1"/>
                </a:highlight>
                <a:ea typeface="Helvetica Neue"/>
                <a:cs typeface="Helvetica Neue"/>
                <a:sym typeface="Helvetica Neue"/>
              </a:rPr>
              <a:t> service...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6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28458BF-F4C2-BB40-B1A8-626F0DC891F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7034" y="843914"/>
            <a:ext cx="10987947" cy="247743"/>
          </a:xfrm>
        </p:spPr>
        <p:txBody>
          <a:bodyPr/>
          <a:lstStyle/>
          <a:p>
            <a:r>
              <a:rPr lang="en-US" dirty="0"/>
              <a:t>Adapter containers</a:t>
            </a:r>
          </a:p>
        </p:txBody>
      </p:sp>
      <p:sp>
        <p:nvSpPr>
          <p:cNvPr id="836" name="Google Shape;836;p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01" tIns="91401" rIns="91401" bIns="91401" rtlCol="0" anchor="ctr" anchorCtr="0">
            <a:noAutofit/>
          </a:bodyPr>
          <a:lstStyle/>
          <a:p>
            <a:r>
              <a:rPr lang="en-US"/>
              <a:t>Pod patterns</a:t>
            </a:r>
            <a:endParaRPr/>
          </a:p>
        </p:txBody>
      </p:sp>
      <p:pic>
        <p:nvPicPr>
          <p:cNvPr id="839" name="Google Shape;8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878" y="2844507"/>
            <a:ext cx="5601027" cy="232105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0">
            <a:hlinkClick r:id="rId4"/>
          </p:cNvPr>
          <p:cNvSpPr/>
          <p:nvPr/>
        </p:nvSpPr>
        <p:spPr>
          <a:xfrm>
            <a:off x="0" y="6730140"/>
            <a:ext cx="4371961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2" name="Google Shape;812;p88">
            <a:extLst>
              <a:ext uri="{FF2B5EF4-FFF2-40B4-BE49-F238E27FC236}">
                <a16:creationId xmlns:a16="http://schemas.microsoft.com/office/drawing/2014/main" id="{D9B273D0-01B0-224F-9A23-66A0A1469478}"/>
              </a:ext>
            </a:extLst>
          </p:cNvPr>
          <p:cNvSpPr txBox="1">
            <a:spLocks/>
          </p:cNvSpPr>
          <p:nvPr/>
        </p:nvSpPr>
        <p:spPr>
          <a:xfrm>
            <a:off x="608013" y="1193331"/>
            <a:ext cx="10972800" cy="1230469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dirty="0">
                <a:solidFill>
                  <a:srgbClr val="282828"/>
                </a:solidFill>
                <a:highlight>
                  <a:srgbClr val="FFFFFF"/>
                </a:highlight>
              </a:rPr>
              <a:t>Imagine I have a Prometheus server expecting data in a specific format but I have several applications exporting data in several formats. </a:t>
            </a:r>
          </a:p>
          <a:p>
            <a:pPr>
              <a:buClr>
                <a:schemeClr val="bg2">
                  <a:lumMod val="75000"/>
                </a:schemeClr>
              </a:buClr>
            </a:pPr>
            <a:br>
              <a:rPr lang="es-ES" sz="2400" dirty="0">
                <a:solidFill>
                  <a:srgbClr val="282828"/>
                </a:solidFill>
                <a:highlight>
                  <a:srgbClr val="FFFFFF"/>
                </a:highlight>
              </a:rPr>
            </a:br>
            <a:endParaRPr lang="en-US" dirty="0">
              <a:solidFill>
                <a:srgbClr val="282828"/>
              </a:solidFill>
              <a:highlight>
                <a:srgbClr val="FFFFFF"/>
              </a:highligh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09CEF-0637-914A-BABA-1720266FA108}"/>
              </a:ext>
            </a:extLst>
          </p:cNvPr>
          <p:cNvSpPr txBox="1">
            <a:spLocks/>
          </p:cNvSpPr>
          <p:nvPr/>
        </p:nvSpPr>
        <p:spPr>
          <a:xfrm>
            <a:off x="616505" y="3013366"/>
            <a:ext cx="5285531" cy="28359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E42D7C-5CA8-574C-86CD-310FBC808FD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905" y="3165766"/>
            <a:ext cx="5285531" cy="2835931"/>
          </a:xfrm>
        </p:spPr>
        <p:txBody>
          <a:bodyPr/>
          <a:lstStyle/>
          <a:p>
            <a:pPr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2828"/>
                </a:solidFill>
              </a:rPr>
              <a:t>Adapter containers standardize and normalize output.</a:t>
            </a:r>
          </a:p>
          <a:p>
            <a:pPr indent="-380886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2828"/>
                </a:solidFill>
              </a:rPr>
              <a:t>Possible because Pods shares network namespace and file system.</a:t>
            </a:r>
            <a:endParaRPr lang="en-US" sz="2400" dirty="0">
              <a:solidFill>
                <a:srgbClr val="282828"/>
              </a:solidFill>
              <a:highlight>
                <a:schemeClr val="lt1"/>
              </a:highlight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</a:pPr>
            <a:endParaRPr lang="en-US" dirty="0">
              <a:solidFill>
                <a:srgbClr val="282828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380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The concept of packaging: Helm</a:t>
            </a:r>
          </a:p>
        </p:txBody>
      </p:sp>
    </p:spTree>
    <p:extLst>
      <p:ext uri="{BB962C8B-B14F-4D97-AF65-F5344CB8AC3E}">
        <p14:creationId xmlns:p14="http://schemas.microsoft.com/office/powerpoint/2010/main" val="41830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4" name="Google Shape;1234;p107"/>
          <p:cNvCxnSpPr/>
          <p:nvPr/>
        </p:nvCxnSpPr>
        <p:spPr>
          <a:xfrm rot="10800000" flipH="1">
            <a:off x="566377" y="3753316"/>
            <a:ext cx="10173650" cy="3599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36" name="Google Shape;1236;p107"/>
          <p:cNvSpPr txBox="1">
            <a:spLocks noGrp="1"/>
          </p:cNvSpPr>
          <p:nvPr>
            <p:ph type="title" idx="4294967295"/>
          </p:nvPr>
        </p:nvSpPr>
        <p:spPr>
          <a:xfrm>
            <a:off x="591521" y="284359"/>
            <a:ext cx="11152188" cy="612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Flashback</a:t>
            </a:r>
            <a:endParaRPr sz="3199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37" name="Google Shape;1237;p107"/>
          <p:cNvSpPr/>
          <p:nvPr/>
        </p:nvSpPr>
        <p:spPr>
          <a:xfrm>
            <a:off x="5271766" y="5185071"/>
            <a:ext cx="1645286" cy="946824"/>
          </a:xfrm>
          <a:custGeom>
            <a:avLst/>
            <a:gdLst/>
            <a:ahLst/>
            <a:cxnLst/>
            <a:rect l="l" t="t" r="r" b="b"/>
            <a:pathLst>
              <a:path w="208055" h="161135" extrusionOk="0">
                <a:moveTo>
                  <a:pt x="188053" y="82624"/>
                </a:moveTo>
                <a:lnTo>
                  <a:pt x="189175" y="77950"/>
                </a:lnTo>
                <a:lnTo>
                  <a:pt x="190297" y="68978"/>
                </a:lnTo>
                <a:lnTo>
                  <a:pt x="189362" y="60566"/>
                </a:lnTo>
                <a:lnTo>
                  <a:pt x="186371" y="52902"/>
                </a:lnTo>
                <a:lnTo>
                  <a:pt x="184315" y="49350"/>
                </a:lnTo>
                <a:lnTo>
                  <a:pt x="181511" y="45985"/>
                </a:lnTo>
                <a:lnTo>
                  <a:pt x="175155" y="40377"/>
                </a:lnTo>
                <a:lnTo>
                  <a:pt x="167491" y="36639"/>
                </a:lnTo>
                <a:lnTo>
                  <a:pt x="159266" y="34956"/>
                </a:lnTo>
                <a:lnTo>
                  <a:pt x="154967" y="34956"/>
                </a:lnTo>
                <a:lnTo>
                  <a:pt x="153284" y="31031"/>
                </a:lnTo>
                <a:lnTo>
                  <a:pt x="149172" y="23927"/>
                </a:lnTo>
                <a:lnTo>
                  <a:pt x="144124" y="17385"/>
                </a:lnTo>
                <a:lnTo>
                  <a:pt x="138143" y="11964"/>
                </a:lnTo>
                <a:lnTo>
                  <a:pt x="131600" y="7290"/>
                </a:lnTo>
                <a:lnTo>
                  <a:pt x="124310" y="3926"/>
                </a:lnTo>
                <a:lnTo>
                  <a:pt x="116459" y="1496"/>
                </a:lnTo>
                <a:lnTo>
                  <a:pt x="108234" y="187"/>
                </a:lnTo>
                <a:lnTo>
                  <a:pt x="104121" y="0"/>
                </a:lnTo>
                <a:lnTo>
                  <a:pt x="98700" y="187"/>
                </a:lnTo>
                <a:lnTo>
                  <a:pt x="88232" y="2617"/>
                </a:lnTo>
                <a:lnTo>
                  <a:pt x="78699" y="6730"/>
                </a:lnTo>
                <a:lnTo>
                  <a:pt x="69913" y="12898"/>
                </a:lnTo>
                <a:lnTo>
                  <a:pt x="62436" y="20563"/>
                </a:lnTo>
                <a:lnTo>
                  <a:pt x="56454" y="29535"/>
                </a:lnTo>
                <a:lnTo>
                  <a:pt x="51780" y="39630"/>
                </a:lnTo>
                <a:lnTo>
                  <a:pt x="49163" y="50472"/>
                </a:lnTo>
                <a:lnTo>
                  <a:pt x="48790" y="56079"/>
                </a:lnTo>
                <a:lnTo>
                  <a:pt x="43555" y="56640"/>
                </a:lnTo>
                <a:lnTo>
                  <a:pt x="33648" y="59444"/>
                </a:lnTo>
                <a:lnTo>
                  <a:pt x="24675" y="63931"/>
                </a:lnTo>
                <a:lnTo>
                  <a:pt x="16824" y="69912"/>
                </a:lnTo>
                <a:lnTo>
                  <a:pt x="10282" y="77203"/>
                </a:lnTo>
                <a:lnTo>
                  <a:pt x="5235" y="85615"/>
                </a:lnTo>
                <a:lnTo>
                  <a:pt x="1683" y="94961"/>
                </a:lnTo>
                <a:lnTo>
                  <a:pt x="0" y="105055"/>
                </a:lnTo>
                <a:lnTo>
                  <a:pt x="0" y="110290"/>
                </a:lnTo>
                <a:lnTo>
                  <a:pt x="374" y="115524"/>
                </a:lnTo>
                <a:lnTo>
                  <a:pt x="2617" y="125431"/>
                </a:lnTo>
                <a:lnTo>
                  <a:pt x="6730" y="134404"/>
                </a:lnTo>
                <a:lnTo>
                  <a:pt x="12338" y="142629"/>
                </a:lnTo>
                <a:lnTo>
                  <a:pt x="19441" y="149358"/>
                </a:lnTo>
                <a:lnTo>
                  <a:pt x="27666" y="154966"/>
                </a:lnTo>
                <a:lnTo>
                  <a:pt x="36826" y="158705"/>
                </a:lnTo>
                <a:lnTo>
                  <a:pt x="46920" y="160761"/>
                </a:lnTo>
                <a:lnTo>
                  <a:pt x="52154" y="161135"/>
                </a:lnTo>
                <a:lnTo>
                  <a:pt x="166556" y="161135"/>
                </a:lnTo>
                <a:lnTo>
                  <a:pt x="170856" y="160948"/>
                </a:lnTo>
                <a:lnTo>
                  <a:pt x="179081" y="159266"/>
                </a:lnTo>
                <a:lnTo>
                  <a:pt x="186745" y="156275"/>
                </a:lnTo>
                <a:lnTo>
                  <a:pt x="193287" y="151788"/>
                </a:lnTo>
                <a:lnTo>
                  <a:pt x="198895" y="146180"/>
                </a:lnTo>
                <a:lnTo>
                  <a:pt x="203195" y="139451"/>
                </a:lnTo>
                <a:lnTo>
                  <a:pt x="206373" y="131787"/>
                </a:lnTo>
                <a:lnTo>
                  <a:pt x="207868" y="123375"/>
                </a:lnTo>
                <a:lnTo>
                  <a:pt x="208055" y="119075"/>
                </a:lnTo>
                <a:lnTo>
                  <a:pt x="207868" y="113841"/>
                </a:lnTo>
                <a:lnTo>
                  <a:pt x="205064" y="103747"/>
                </a:lnTo>
                <a:lnTo>
                  <a:pt x="199643" y="94213"/>
                </a:lnTo>
                <a:lnTo>
                  <a:pt x="192353" y="85988"/>
                </a:lnTo>
                <a:lnTo>
                  <a:pt x="188053" y="82624"/>
                </a:lnTo>
                <a:close/>
              </a:path>
            </a:pathLst>
          </a:cu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8" name="Google Shape;1238;p107"/>
          <p:cNvSpPr/>
          <p:nvPr/>
        </p:nvSpPr>
        <p:spPr>
          <a:xfrm>
            <a:off x="2323794" y="3361868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9" name="Google Shape;1239;p107"/>
          <p:cNvSpPr/>
          <p:nvPr/>
        </p:nvSpPr>
        <p:spPr>
          <a:xfrm>
            <a:off x="4477796" y="3361868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0" name="Google Shape;1240;p107"/>
          <p:cNvSpPr/>
          <p:nvPr/>
        </p:nvSpPr>
        <p:spPr>
          <a:xfrm>
            <a:off x="9107752" y="3361868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1" name="Google Shape;1241;p107"/>
          <p:cNvSpPr/>
          <p:nvPr/>
        </p:nvSpPr>
        <p:spPr>
          <a:xfrm>
            <a:off x="6631785" y="3361868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2" name="Google Shape;1242;p107"/>
          <p:cNvSpPr txBox="1"/>
          <p:nvPr/>
        </p:nvSpPr>
        <p:spPr>
          <a:xfrm>
            <a:off x="3299865" y="2601654"/>
            <a:ext cx="1194889" cy="36500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3" name="Google Shape;1243;p107"/>
          <p:cNvSpPr txBox="1"/>
          <p:nvPr/>
        </p:nvSpPr>
        <p:spPr>
          <a:xfrm>
            <a:off x="2220146" y="4204649"/>
            <a:ext cx="1163272" cy="29404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4" name="Google Shape;1244;p107"/>
          <p:cNvSpPr txBox="1"/>
          <p:nvPr/>
        </p:nvSpPr>
        <p:spPr>
          <a:xfrm>
            <a:off x="5462016" y="5594274"/>
            <a:ext cx="1324409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5" name="Google Shape;1245;p107"/>
          <p:cNvSpPr txBox="1"/>
          <p:nvPr/>
        </p:nvSpPr>
        <p:spPr>
          <a:xfrm>
            <a:off x="365863" y="3134222"/>
            <a:ext cx="110311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ea typeface="Helvetica Neue"/>
                <a:cs typeface="Calibri" panose="020F0502020204030204" pitchFamily="34" charset="0"/>
                <a:sym typeface="Helvetica Neue"/>
              </a:rPr>
              <a:t>K8s cluster</a:t>
            </a:r>
            <a:endParaRPr sz="1400" dirty="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46" name="Google Shape;1246;p107"/>
          <p:cNvSpPr txBox="1"/>
          <p:nvPr/>
        </p:nvSpPr>
        <p:spPr>
          <a:xfrm>
            <a:off x="404406" y="3835758"/>
            <a:ext cx="1103113" cy="42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ea typeface="Helvetica Neue"/>
                <a:cs typeface="Calibri" panose="020F0502020204030204" pitchFamily="34" charset="0"/>
                <a:sym typeface="Helvetica Neue"/>
              </a:rPr>
              <a:t>External</a:t>
            </a:r>
            <a:endParaRPr sz="1400" dirty="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47" name="Google Shape;1247;p107"/>
          <p:cNvSpPr txBox="1"/>
          <p:nvPr/>
        </p:nvSpPr>
        <p:spPr>
          <a:xfrm>
            <a:off x="4353190" y="4204648"/>
            <a:ext cx="1239453" cy="3671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8" name="Google Shape;1248;p107"/>
          <p:cNvSpPr txBox="1"/>
          <p:nvPr/>
        </p:nvSpPr>
        <p:spPr>
          <a:xfrm>
            <a:off x="6562415" y="4204648"/>
            <a:ext cx="1239453" cy="34544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cs typeface="Calibri" panose="020F0502020204030204" pitchFamily="34" charset="0"/>
              </a:rPr>
              <a:t>wordpress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49" name="Google Shape;1249;p107"/>
          <p:cNvSpPr txBox="1"/>
          <p:nvPr/>
        </p:nvSpPr>
        <p:spPr>
          <a:xfrm>
            <a:off x="8925536" y="4204648"/>
            <a:ext cx="1191490" cy="35192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cs typeface="Calibri" panose="020F0502020204030204" pitchFamily="34" charset="0"/>
              </a:rPr>
              <a:t>wordpress</a:t>
            </a:r>
            <a:endParaRPr sz="1400">
              <a:cs typeface="Calibri" panose="020F0502020204030204" pitchFamily="34" charset="0"/>
            </a:endParaRPr>
          </a:p>
        </p:txBody>
      </p:sp>
      <p:sp>
        <p:nvSpPr>
          <p:cNvPr id="1250" name="Google Shape;1250;p107"/>
          <p:cNvSpPr txBox="1"/>
          <p:nvPr/>
        </p:nvSpPr>
        <p:spPr>
          <a:xfrm>
            <a:off x="1994392" y="4681194"/>
            <a:ext cx="1614780" cy="35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40.0.2.4:33311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1" name="Google Shape;1251;p107"/>
          <p:cNvSpPr txBox="1"/>
          <p:nvPr/>
        </p:nvSpPr>
        <p:spPr>
          <a:xfrm>
            <a:off x="4115896" y="4687108"/>
            <a:ext cx="1614780" cy="36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40.0.2.5:33311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2" name="Google Shape;1252;p107"/>
          <p:cNvSpPr txBox="1"/>
          <p:nvPr/>
        </p:nvSpPr>
        <p:spPr>
          <a:xfrm>
            <a:off x="6368520" y="4687108"/>
            <a:ext cx="1645286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40.0.2.6:33311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3" name="Google Shape;1253;p107"/>
          <p:cNvSpPr txBox="1"/>
          <p:nvPr/>
        </p:nvSpPr>
        <p:spPr>
          <a:xfrm>
            <a:off x="8698638" y="4687108"/>
            <a:ext cx="1645285" cy="33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40.0.2.7:33311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4" name="Google Shape;1254;p107"/>
          <p:cNvSpPr txBox="1"/>
          <p:nvPr/>
        </p:nvSpPr>
        <p:spPr>
          <a:xfrm>
            <a:off x="3108515" y="2963046"/>
            <a:ext cx="1575191" cy="30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192.168.3.3:80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5" name="Google Shape;1255;p107"/>
          <p:cNvSpPr txBox="1"/>
          <p:nvPr/>
        </p:nvSpPr>
        <p:spPr>
          <a:xfrm>
            <a:off x="1952616" y="956645"/>
            <a:ext cx="1849018" cy="30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172.100.3.3:8080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6" name="Google Shape;1256;p107"/>
          <p:cNvSpPr txBox="1"/>
          <p:nvPr/>
        </p:nvSpPr>
        <p:spPr>
          <a:xfrm>
            <a:off x="5462017" y="6131896"/>
            <a:ext cx="123374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30.3.2.6:80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57" name="Google Shape;1257;p107"/>
          <p:cNvSpPr txBox="1"/>
          <p:nvPr/>
        </p:nvSpPr>
        <p:spPr>
          <a:xfrm>
            <a:off x="4086835" y="931668"/>
            <a:ext cx="1863253" cy="38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172.100.3.4:8080</a:t>
            </a:r>
            <a:endParaRPr sz="1400" dirty="0">
              <a:cs typeface="Calibri" panose="020F0502020204030204" pitchFamily="34" charset="0"/>
            </a:endParaRPr>
          </a:p>
        </p:txBody>
      </p:sp>
      <p:grpSp>
        <p:nvGrpSpPr>
          <p:cNvPr id="1258" name="Google Shape;1258;p107"/>
          <p:cNvGrpSpPr/>
          <p:nvPr/>
        </p:nvGrpSpPr>
        <p:grpSpPr>
          <a:xfrm>
            <a:off x="2337441" y="1303819"/>
            <a:ext cx="782621" cy="782621"/>
            <a:chOff x="2338050" y="1150865"/>
            <a:chExt cx="782825" cy="782825"/>
          </a:xfrm>
        </p:grpSpPr>
        <p:pic>
          <p:nvPicPr>
            <p:cNvPr id="1259" name="Google Shape;1259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1" name="Google Shape;1261;p107"/>
          <p:cNvGrpSpPr/>
          <p:nvPr/>
        </p:nvGrpSpPr>
        <p:grpSpPr>
          <a:xfrm>
            <a:off x="4484620" y="1303819"/>
            <a:ext cx="782621" cy="782621"/>
            <a:chOff x="2338050" y="1150865"/>
            <a:chExt cx="782825" cy="782825"/>
          </a:xfrm>
        </p:grpSpPr>
        <p:pic>
          <p:nvPicPr>
            <p:cNvPr id="1262" name="Google Shape;1262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4" name="Google Shape;1264;p107"/>
          <p:cNvGrpSpPr/>
          <p:nvPr/>
        </p:nvGrpSpPr>
        <p:grpSpPr>
          <a:xfrm>
            <a:off x="6745656" y="1303819"/>
            <a:ext cx="782621" cy="782621"/>
            <a:chOff x="6633513" y="1150865"/>
            <a:chExt cx="782825" cy="782825"/>
          </a:xfrm>
        </p:grpSpPr>
        <p:pic>
          <p:nvPicPr>
            <p:cNvPr id="1265" name="Google Shape;1265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3513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9990" y="1323949"/>
              <a:ext cx="443500" cy="43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7" name="Google Shape;1267;p107"/>
          <p:cNvSpPr txBox="1"/>
          <p:nvPr/>
        </p:nvSpPr>
        <p:spPr>
          <a:xfrm>
            <a:off x="6799853" y="2361152"/>
            <a:ext cx="782620" cy="393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cs typeface="Calibri" panose="020F0502020204030204" pitchFamily="34" charset="0"/>
              </a:rPr>
              <a:t>mysql</a:t>
            </a:r>
            <a:endParaRPr sz="1400">
              <a:cs typeface="Calibri" panose="020F0502020204030204" pitchFamily="34" charset="0"/>
            </a:endParaRPr>
          </a:p>
        </p:txBody>
      </p:sp>
      <p:sp>
        <p:nvSpPr>
          <p:cNvPr id="1268" name="Google Shape;1268;p107"/>
          <p:cNvSpPr txBox="1"/>
          <p:nvPr/>
        </p:nvSpPr>
        <p:spPr>
          <a:xfrm>
            <a:off x="6347871" y="974316"/>
            <a:ext cx="1863253" cy="32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cs typeface="Calibri" panose="020F0502020204030204" pitchFamily="34" charset="0"/>
              </a:rPr>
              <a:t>172.100.3.5:3306</a:t>
            </a:r>
            <a:endParaRPr sz="1400" dirty="0">
              <a:cs typeface="Calibri" panose="020F0502020204030204" pitchFamily="34" charset="0"/>
            </a:endParaRPr>
          </a:p>
        </p:txBody>
      </p:sp>
      <p:sp>
        <p:nvSpPr>
          <p:cNvPr id="1269" name="Google Shape;1269;p107"/>
          <p:cNvSpPr txBox="1"/>
          <p:nvPr/>
        </p:nvSpPr>
        <p:spPr>
          <a:xfrm>
            <a:off x="6347871" y="2697791"/>
            <a:ext cx="1815869" cy="34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cs typeface="Calibri" panose="020F0502020204030204" pitchFamily="34" charset="0"/>
              </a:rPr>
              <a:t>192.168.3.4:3306</a:t>
            </a:r>
            <a:endParaRPr sz="1400">
              <a:cs typeface="Calibri" panose="020F0502020204030204" pitchFamily="34" charset="0"/>
            </a:endParaRPr>
          </a:p>
        </p:txBody>
      </p:sp>
      <p:sp>
        <p:nvSpPr>
          <p:cNvPr id="1270" name="Google Shape;1270;p107"/>
          <p:cNvSpPr/>
          <p:nvPr/>
        </p:nvSpPr>
        <p:spPr>
          <a:xfrm>
            <a:off x="2734512" y="5612356"/>
            <a:ext cx="796297" cy="661070"/>
          </a:xfrm>
          <a:custGeom>
            <a:avLst/>
            <a:gdLst/>
            <a:ahLst/>
            <a:cxnLst/>
            <a:rect l="l" t="t" r="r" b="b"/>
            <a:pathLst>
              <a:path w="210298" h="173100" extrusionOk="0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1" name="Google Shape;1271;p107"/>
          <p:cNvSpPr txBox="1"/>
          <p:nvPr/>
        </p:nvSpPr>
        <p:spPr>
          <a:xfrm>
            <a:off x="9290005" y="464947"/>
            <a:ext cx="2307299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600">
                <a:ea typeface="Helvetica Neue"/>
                <a:cs typeface="Calibri" panose="020F0502020204030204" pitchFamily="34" charset="0"/>
                <a:sym typeface="Helvetica Neue"/>
              </a:rPr>
              <a:t>Types:</a:t>
            </a:r>
            <a:endParaRPr sz="1600"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72" name="Google Shape;1272;p107"/>
          <p:cNvSpPr txBox="1"/>
          <p:nvPr/>
        </p:nvSpPr>
        <p:spPr>
          <a:xfrm>
            <a:off x="9594725" y="922028"/>
            <a:ext cx="2307299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rgbClr val="FF0000"/>
              </a:buClr>
              <a:buSzPts val="1800"/>
              <a:buFont typeface="Helvetica Neue"/>
              <a:buChar char="-"/>
            </a:pPr>
            <a:r>
              <a:rPr lang="en-US" sz="1600">
                <a:solidFill>
                  <a:srgbClr val="FF0000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ClusterIP</a:t>
            </a:r>
            <a:endParaRPr sz="1600">
              <a:solidFill>
                <a:srgbClr val="FF0000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73" name="Google Shape;1273;p107"/>
          <p:cNvSpPr txBox="1"/>
          <p:nvPr/>
        </p:nvSpPr>
        <p:spPr>
          <a:xfrm>
            <a:off x="9594725" y="1302929"/>
            <a:ext cx="2307299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accent4"/>
              </a:buClr>
              <a:buSzPts val="1800"/>
              <a:buFont typeface="Helvetica Neue"/>
              <a:buChar char="-"/>
            </a:pPr>
            <a:r>
              <a:rPr lang="en-US" sz="1600">
                <a:solidFill>
                  <a:schemeClr val="accent4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NodePort</a:t>
            </a:r>
            <a:endParaRPr sz="1600">
              <a:solidFill>
                <a:schemeClr val="accent4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274" name="Google Shape;1274;p107"/>
          <p:cNvSpPr txBox="1"/>
          <p:nvPr/>
        </p:nvSpPr>
        <p:spPr>
          <a:xfrm>
            <a:off x="9594725" y="1683830"/>
            <a:ext cx="2307299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42797">
              <a:buClr>
                <a:schemeClr val="accent1"/>
              </a:buClr>
              <a:buSzPts val="1800"/>
              <a:buFont typeface="Helvetica Neue"/>
              <a:buChar char="-"/>
            </a:pPr>
            <a:r>
              <a:rPr lang="en-US" sz="1600">
                <a:solidFill>
                  <a:schemeClr val="accent1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LoadBalancer</a:t>
            </a:r>
            <a:endParaRPr sz="1600">
              <a:solidFill>
                <a:schemeClr val="accent1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1275" name="Google Shape;1275;p107"/>
          <p:cNvCxnSpPr>
            <a:cxnSpLocks/>
            <a:stCxn id="1262" idx="3"/>
            <a:endCxn id="1267" idx="1"/>
          </p:cNvCxnSpPr>
          <p:nvPr/>
        </p:nvCxnSpPr>
        <p:spPr>
          <a:xfrm>
            <a:off x="5267241" y="1695130"/>
            <a:ext cx="1532612" cy="86259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6" name="Google Shape;1276;p107"/>
          <p:cNvCxnSpPr>
            <a:cxnSpLocks/>
            <a:stCxn id="1267" idx="0"/>
            <a:endCxn id="1266" idx="2"/>
          </p:cNvCxnSpPr>
          <p:nvPr/>
        </p:nvCxnSpPr>
        <p:spPr>
          <a:xfrm flipH="1" flipV="1">
            <a:off x="7143779" y="1913419"/>
            <a:ext cx="47384" cy="44773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7" name="Google Shape;1277;p107"/>
          <p:cNvCxnSpPr>
            <a:cxnSpLocks/>
            <a:endCxn id="1251" idx="2"/>
          </p:cNvCxnSpPr>
          <p:nvPr/>
        </p:nvCxnSpPr>
        <p:spPr>
          <a:xfrm flipV="1">
            <a:off x="3587434" y="5048275"/>
            <a:ext cx="1335852" cy="939056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8" name="Google Shape;1278;p107"/>
          <p:cNvCxnSpPr>
            <a:cxnSpLocks/>
            <a:endCxn id="1242" idx="3"/>
          </p:cNvCxnSpPr>
          <p:nvPr/>
        </p:nvCxnSpPr>
        <p:spPr>
          <a:xfrm flipH="1" flipV="1">
            <a:off x="4494754" y="2784156"/>
            <a:ext cx="383600" cy="562354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9" name="Google Shape;1279;p107"/>
          <p:cNvCxnSpPr>
            <a:cxnSpLocks/>
            <a:stCxn id="1242" idx="0"/>
          </p:cNvCxnSpPr>
          <p:nvPr/>
        </p:nvCxnSpPr>
        <p:spPr>
          <a:xfrm flipH="1" flipV="1">
            <a:off x="3108516" y="1861148"/>
            <a:ext cx="788794" cy="740506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0" name="Google Shape;1280;p107"/>
          <p:cNvCxnSpPr>
            <a:cxnSpLocks/>
            <a:stCxn id="1242" idx="0"/>
            <a:endCxn id="1262" idx="1"/>
          </p:cNvCxnSpPr>
          <p:nvPr/>
        </p:nvCxnSpPr>
        <p:spPr>
          <a:xfrm flipV="1">
            <a:off x="3897310" y="1695130"/>
            <a:ext cx="587310" cy="906524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1" name="Google Shape;1281;p107"/>
          <p:cNvCxnSpPr>
            <a:cxnSpLocks/>
            <a:endCxn id="1244" idx="1"/>
          </p:cNvCxnSpPr>
          <p:nvPr/>
        </p:nvCxnSpPr>
        <p:spPr>
          <a:xfrm flipV="1">
            <a:off x="3330471" y="5776777"/>
            <a:ext cx="2131545" cy="22344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2" name="Google Shape;1282;p107"/>
          <p:cNvCxnSpPr>
            <a:cxnSpLocks/>
            <a:stCxn id="1244" idx="0"/>
            <a:endCxn id="1253" idx="2"/>
          </p:cNvCxnSpPr>
          <p:nvPr/>
        </p:nvCxnSpPr>
        <p:spPr>
          <a:xfrm flipV="1">
            <a:off x="6124221" y="5025835"/>
            <a:ext cx="3397060" cy="56843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3" name="Google Shape;1283;p107"/>
          <p:cNvCxnSpPr>
            <a:cxnSpLocks/>
            <a:stCxn id="1244" idx="0"/>
            <a:endCxn id="1252" idx="2"/>
          </p:cNvCxnSpPr>
          <p:nvPr/>
        </p:nvCxnSpPr>
        <p:spPr>
          <a:xfrm flipV="1">
            <a:off x="6124221" y="5032549"/>
            <a:ext cx="1066942" cy="56172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4" name="Google Shape;1284;p107"/>
          <p:cNvCxnSpPr>
            <a:cxnSpLocks/>
            <a:stCxn id="1244" idx="0"/>
            <a:endCxn id="1251" idx="2"/>
          </p:cNvCxnSpPr>
          <p:nvPr/>
        </p:nvCxnSpPr>
        <p:spPr>
          <a:xfrm flipH="1" flipV="1">
            <a:off x="4923286" y="5048275"/>
            <a:ext cx="1200935" cy="54599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5" name="Google Shape;1285;p107"/>
          <p:cNvCxnSpPr>
            <a:cxnSpLocks/>
            <a:stCxn id="1244" idx="0"/>
            <a:endCxn id="1250" idx="2"/>
          </p:cNvCxnSpPr>
          <p:nvPr/>
        </p:nvCxnSpPr>
        <p:spPr>
          <a:xfrm flipH="1" flipV="1">
            <a:off x="2801782" y="5038486"/>
            <a:ext cx="3322439" cy="5557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6" name="Google Shape;1286;p107"/>
          <p:cNvCxnSpPr/>
          <p:nvPr/>
        </p:nvCxnSpPr>
        <p:spPr>
          <a:xfrm rot="10800000" flipH="1">
            <a:off x="2768853" y="2852000"/>
            <a:ext cx="511067" cy="52756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7" name="Google Shape;1287;p107"/>
          <p:cNvCxnSpPr>
            <a:cxnSpLocks/>
            <a:endCxn id="1242" idx="3"/>
          </p:cNvCxnSpPr>
          <p:nvPr/>
        </p:nvCxnSpPr>
        <p:spPr>
          <a:xfrm flipH="1" flipV="1">
            <a:off x="4494754" y="2784156"/>
            <a:ext cx="499070" cy="54594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8" name="Google Shape;1288;p107"/>
          <p:cNvCxnSpPr>
            <a:cxnSpLocks/>
            <a:endCxn id="1242" idx="3"/>
          </p:cNvCxnSpPr>
          <p:nvPr/>
        </p:nvCxnSpPr>
        <p:spPr>
          <a:xfrm flipH="1" flipV="1">
            <a:off x="4494754" y="2784156"/>
            <a:ext cx="2262612" cy="59534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9" name="Google Shape;1289;p107"/>
          <p:cNvCxnSpPr>
            <a:cxnSpLocks/>
            <a:endCxn id="1242" idx="3"/>
          </p:cNvCxnSpPr>
          <p:nvPr/>
        </p:nvCxnSpPr>
        <p:spPr>
          <a:xfrm flipH="1" flipV="1">
            <a:off x="4494754" y="2784156"/>
            <a:ext cx="4619398" cy="6778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0" name="Google Shape;1290;p107"/>
          <p:cNvCxnSpPr>
            <a:cxnSpLocks/>
            <a:stCxn id="1242" idx="0"/>
            <a:endCxn id="1259" idx="3"/>
          </p:cNvCxnSpPr>
          <p:nvPr/>
        </p:nvCxnSpPr>
        <p:spPr>
          <a:xfrm flipH="1" flipV="1">
            <a:off x="3120062" y="1695130"/>
            <a:ext cx="777248" cy="9065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1" name="Google Shape;1291;p107"/>
          <p:cNvCxnSpPr>
            <a:cxnSpLocks/>
            <a:stCxn id="1242" idx="0"/>
            <a:endCxn id="1262" idx="1"/>
          </p:cNvCxnSpPr>
          <p:nvPr/>
        </p:nvCxnSpPr>
        <p:spPr>
          <a:xfrm flipV="1">
            <a:off x="3897310" y="1695130"/>
            <a:ext cx="587310" cy="90652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104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6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8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2"/>
          <p:cNvSpPr/>
          <p:nvPr/>
        </p:nvSpPr>
        <p:spPr>
          <a:xfrm>
            <a:off x="693894" y="1534444"/>
            <a:ext cx="5753401" cy="437915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854" name="Google Shape;854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Questions</a:t>
            </a:r>
            <a:endParaRPr/>
          </a:p>
        </p:txBody>
      </p:sp>
      <p:sp>
        <p:nvSpPr>
          <p:cNvPr id="855" name="Google Shape;855;p92"/>
          <p:cNvSpPr txBox="1"/>
          <p:nvPr/>
        </p:nvSpPr>
        <p:spPr>
          <a:xfrm>
            <a:off x="486323" y="936943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In the activity suggested on last session, what resources have we created so far?</a:t>
            </a:r>
            <a:endParaRPr sz="2000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3" name="Google Shape;863;p92"/>
          <p:cNvSpPr txBox="1"/>
          <p:nvPr/>
        </p:nvSpPr>
        <p:spPr>
          <a:xfrm>
            <a:off x="6880132" y="1586979"/>
            <a:ext cx="4287683" cy="89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What do they all have in common?</a:t>
            </a:r>
            <a:endParaRPr sz="200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4" name="Google Shape;864;p92"/>
          <p:cNvSpPr txBox="1"/>
          <p:nvPr/>
        </p:nvSpPr>
        <p:spPr>
          <a:xfrm>
            <a:off x="2123621" y="5930796"/>
            <a:ext cx="2893946" cy="47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285750" indent="-285750" algn="ctr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“Package” WordPress??</a:t>
            </a:r>
            <a:endParaRPr sz="1400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5" name="Google Shape;865;p92"/>
          <p:cNvSpPr txBox="1"/>
          <p:nvPr/>
        </p:nvSpPr>
        <p:spPr>
          <a:xfrm>
            <a:off x="6880132" y="2607052"/>
            <a:ext cx="4287683" cy="120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What if I want to deploy another WordPress + MariaDB?</a:t>
            </a:r>
            <a:endParaRPr sz="200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6" name="Google Shape;866;p92"/>
          <p:cNvSpPr txBox="1"/>
          <p:nvPr/>
        </p:nvSpPr>
        <p:spPr>
          <a:xfrm>
            <a:off x="7829060" y="3779508"/>
            <a:ext cx="3677342" cy="755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and 30 more? with small modifications? </a:t>
            </a:r>
            <a:endParaRPr sz="200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7" name="Google Shape;867;p92"/>
          <p:cNvSpPr txBox="1"/>
          <p:nvPr/>
        </p:nvSpPr>
        <p:spPr>
          <a:xfrm>
            <a:off x="6880132" y="4587748"/>
            <a:ext cx="4831142" cy="120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Can we have a reusable and maintainable approach?</a:t>
            </a:r>
            <a:endParaRPr sz="2000">
              <a:solidFill>
                <a:srgbClr val="282828"/>
              </a:solidFill>
              <a:highlight>
                <a:srgbClr val="FFFFFF"/>
              </a:highlight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9" name="Google Shape;869;p92">
            <a:hlinkClick r:id="rId3"/>
          </p:cNvPr>
          <p:cNvSpPr/>
          <p:nvPr/>
        </p:nvSpPr>
        <p:spPr>
          <a:xfrm>
            <a:off x="0" y="6730140"/>
            <a:ext cx="4637092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D040B9F-CB7C-D143-BFFF-28BBEE78D81D}"/>
              </a:ext>
            </a:extLst>
          </p:cNvPr>
          <p:cNvSpPr/>
          <p:nvPr/>
        </p:nvSpPr>
        <p:spPr>
          <a:xfrm>
            <a:off x="1021010" y="1760976"/>
            <a:ext cx="2431865" cy="7373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Deployment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wordpress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DA88069-5068-4443-B943-4A35EA641F57}"/>
              </a:ext>
            </a:extLst>
          </p:cNvPr>
          <p:cNvSpPr/>
          <p:nvPr/>
        </p:nvSpPr>
        <p:spPr>
          <a:xfrm>
            <a:off x="3724304" y="1759134"/>
            <a:ext cx="2431865" cy="7373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Deployment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mysql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04A1A99-81E8-694A-ACA9-900FEE3D4359}"/>
              </a:ext>
            </a:extLst>
          </p:cNvPr>
          <p:cNvSpPr/>
          <p:nvPr/>
        </p:nvSpPr>
        <p:spPr>
          <a:xfrm>
            <a:off x="1039782" y="2878979"/>
            <a:ext cx="2431865" cy="7373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Service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wordpress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425E497-ABC6-EA4A-8A52-061B889479E7}"/>
              </a:ext>
            </a:extLst>
          </p:cNvPr>
          <p:cNvSpPr/>
          <p:nvPr/>
        </p:nvSpPr>
        <p:spPr>
          <a:xfrm>
            <a:off x="3743076" y="2877137"/>
            <a:ext cx="2431865" cy="7373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Service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mysql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AAFA3F7-C452-6C43-9343-91ECF43C9385}"/>
              </a:ext>
            </a:extLst>
          </p:cNvPr>
          <p:cNvSpPr/>
          <p:nvPr/>
        </p:nvSpPr>
        <p:spPr>
          <a:xfrm>
            <a:off x="1015293" y="3900085"/>
            <a:ext cx="2431865" cy="7373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ConfigMap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wordpress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69C8691-0C82-AF4F-B1CA-3E019B3C2856}"/>
              </a:ext>
            </a:extLst>
          </p:cNvPr>
          <p:cNvSpPr/>
          <p:nvPr/>
        </p:nvSpPr>
        <p:spPr>
          <a:xfrm>
            <a:off x="3718587" y="3898243"/>
            <a:ext cx="2431865" cy="7373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PVC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mysql-pvc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0AD02DD-B230-8946-BCA5-03D640D1DB6E}"/>
              </a:ext>
            </a:extLst>
          </p:cNvPr>
          <p:cNvSpPr/>
          <p:nvPr/>
        </p:nvSpPr>
        <p:spPr>
          <a:xfrm>
            <a:off x="1034065" y="5018088"/>
            <a:ext cx="2431865" cy="7373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Secret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wp-secret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AD91CAE-AE1D-234C-B9A6-6A9A112805F5}"/>
              </a:ext>
            </a:extLst>
          </p:cNvPr>
          <p:cNvSpPr/>
          <p:nvPr/>
        </p:nvSpPr>
        <p:spPr>
          <a:xfrm>
            <a:off x="3737359" y="5016246"/>
            <a:ext cx="2431865" cy="73732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Secret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mysql-secret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65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Kubernetes Packaging</a:t>
            </a:r>
            <a:endParaRPr/>
          </a:p>
        </p:txBody>
      </p:sp>
      <p:sp>
        <p:nvSpPr>
          <p:cNvPr id="876" name="Google Shape;876;p93"/>
          <p:cNvSpPr txBox="1"/>
          <p:nvPr/>
        </p:nvSpPr>
        <p:spPr>
          <a:xfrm>
            <a:off x="691994" y="1090984"/>
            <a:ext cx="9478166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399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rPr>
              <a:t>Need a tool to manage a group of resources as a single unit</a:t>
            </a:r>
            <a:endParaRPr sz="2399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7" name="Google Shape;877;p93"/>
          <p:cNvSpPr txBox="1"/>
          <p:nvPr/>
        </p:nvSpPr>
        <p:spPr>
          <a:xfrm>
            <a:off x="691994" y="1852786"/>
            <a:ext cx="4113728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>
              <a:lnSpc>
                <a:spcPct val="115000"/>
              </a:lnSpc>
            </a:pPr>
            <a:endParaRPr sz="2399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8" name="Google Shape;878;p93"/>
          <p:cNvSpPr/>
          <p:nvPr/>
        </p:nvSpPr>
        <p:spPr>
          <a:xfrm>
            <a:off x="112020" y="1909396"/>
            <a:ext cx="3224460" cy="336152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879" name="Google Shape;879;p93" descr="helm-blue-vect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90" y="2516240"/>
            <a:ext cx="2063536" cy="214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93" descr="Image result for ksonne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479" y="2487470"/>
            <a:ext cx="1881010" cy="24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539" y="2088074"/>
            <a:ext cx="3281745" cy="328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1201" y="2542006"/>
            <a:ext cx="2149490" cy="214949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93">
            <a:hlinkClick r:id="rId7"/>
          </p:cNvPr>
          <p:cNvSpPr/>
          <p:nvPr/>
        </p:nvSpPr>
        <p:spPr>
          <a:xfrm>
            <a:off x="-1" y="6730140"/>
            <a:ext cx="4769658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9667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1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Helm</a:t>
            </a:r>
            <a:endParaRPr/>
          </a:p>
        </p:txBody>
      </p:sp>
      <p:sp>
        <p:nvSpPr>
          <p:cNvPr id="890" name="Google Shape;890;p94"/>
          <p:cNvSpPr/>
          <p:nvPr/>
        </p:nvSpPr>
        <p:spPr>
          <a:xfrm>
            <a:off x="3253777" y="3681109"/>
            <a:ext cx="5753401" cy="24038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899" name="Google Shape;899;p94"/>
          <p:cNvSpPr txBox="1"/>
          <p:nvPr/>
        </p:nvSpPr>
        <p:spPr>
          <a:xfrm>
            <a:off x="5144110" y="6079585"/>
            <a:ext cx="1961489" cy="47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/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Chart WordPress</a:t>
            </a:r>
            <a:endParaRPr sz="1400"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0" name="Google Shape;900;p94"/>
          <p:cNvSpPr txBox="1"/>
          <p:nvPr/>
        </p:nvSpPr>
        <p:spPr>
          <a:xfrm>
            <a:off x="495171" y="1174887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399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Developed by </a:t>
            </a:r>
            <a:r>
              <a:rPr lang="en-US" sz="2399" err="1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Deis</a:t>
            </a:r>
            <a:r>
              <a:rPr lang="en-US" sz="2399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. Bitnami is a main collaborator</a:t>
            </a:r>
            <a:endParaRPr sz="2399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Google Shape;901;p94"/>
          <p:cNvSpPr txBox="1"/>
          <p:nvPr/>
        </p:nvSpPr>
        <p:spPr>
          <a:xfrm>
            <a:off x="495171" y="2012869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399" dirty="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Kubernetes package: Chart</a:t>
            </a:r>
            <a:endParaRPr sz="2399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2" name="Google Shape;902;p94"/>
          <p:cNvSpPr txBox="1"/>
          <p:nvPr/>
        </p:nvSpPr>
        <p:spPr>
          <a:xfrm>
            <a:off x="495171" y="2850851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Helvetica Neue"/>
              <a:buChar char="●"/>
            </a:pPr>
            <a:r>
              <a:rPr lang="en-US" sz="2399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Chart catalog available. Known as the </a:t>
            </a:r>
            <a:r>
              <a:rPr lang="en-US" sz="2399" strike="sngStrike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“apt-get”</a:t>
            </a:r>
            <a:r>
              <a:rPr lang="en-US" sz="2399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 “software-install” of Kubernetes. </a:t>
            </a:r>
            <a:endParaRPr sz="2399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04" name="Google Shape;904;p94" descr="Image result for github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123" y="973315"/>
            <a:ext cx="1360221" cy="136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9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0402" y="918179"/>
            <a:ext cx="1336901" cy="1510388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94">
            <a:hlinkClick r:id="rId7"/>
          </p:cNvPr>
          <p:cNvSpPr/>
          <p:nvPr/>
        </p:nvSpPr>
        <p:spPr>
          <a:xfrm>
            <a:off x="0" y="6730140"/>
            <a:ext cx="4901923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C745F5-61DF-1A40-AF75-404DA1812027}"/>
              </a:ext>
            </a:extLst>
          </p:cNvPr>
          <p:cNvSpPr/>
          <p:nvPr/>
        </p:nvSpPr>
        <p:spPr>
          <a:xfrm>
            <a:off x="3539166" y="3806561"/>
            <a:ext cx="2431865" cy="44572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Deployment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134F6B6-F6FF-9B47-A920-9A139E071A58}"/>
              </a:ext>
            </a:extLst>
          </p:cNvPr>
          <p:cNvSpPr/>
          <p:nvPr/>
        </p:nvSpPr>
        <p:spPr>
          <a:xfrm>
            <a:off x="6242460" y="3804719"/>
            <a:ext cx="2431865" cy="44572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Deployment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A923BC7-C47E-4D4A-80DA-A2B24F282B4E}"/>
              </a:ext>
            </a:extLst>
          </p:cNvPr>
          <p:cNvSpPr/>
          <p:nvPr/>
        </p:nvSpPr>
        <p:spPr>
          <a:xfrm>
            <a:off x="3541896" y="4347051"/>
            <a:ext cx="2431865" cy="44572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Service</a:t>
            </a:r>
            <a:endParaRPr lang="es-ES" dirty="0">
              <a:solidFill>
                <a:srgbClr val="98C379"/>
              </a:solidFill>
              <a:latin typeface="Helvetica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9C1D082-2C1B-4249-887D-DEE699389375}"/>
              </a:ext>
            </a:extLst>
          </p:cNvPr>
          <p:cNvSpPr/>
          <p:nvPr/>
        </p:nvSpPr>
        <p:spPr>
          <a:xfrm>
            <a:off x="6245190" y="4345209"/>
            <a:ext cx="2431865" cy="44572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Service</a:t>
            </a:r>
            <a:endParaRPr lang="es-ES" dirty="0">
              <a:solidFill>
                <a:srgbClr val="98C379"/>
              </a:solidFill>
              <a:latin typeface="Helvetica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C1EE914-1FDD-8142-9E93-D1B37DFCCE41}"/>
              </a:ext>
            </a:extLst>
          </p:cNvPr>
          <p:cNvSpPr/>
          <p:nvPr/>
        </p:nvSpPr>
        <p:spPr>
          <a:xfrm>
            <a:off x="3549491" y="4935020"/>
            <a:ext cx="2431865" cy="44572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ConfigMap</a:t>
            </a:r>
            <a:endParaRPr lang="es-ES" dirty="0">
              <a:solidFill>
                <a:srgbClr val="98C379"/>
              </a:solidFill>
              <a:latin typeface="Helvetica" pitchFamily="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2DC0ED-D46C-5D4E-BA17-BC494559D8D5}"/>
              </a:ext>
            </a:extLst>
          </p:cNvPr>
          <p:cNvSpPr/>
          <p:nvPr/>
        </p:nvSpPr>
        <p:spPr>
          <a:xfrm>
            <a:off x="6252785" y="4933178"/>
            <a:ext cx="2431865" cy="44572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PVC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CD40A31-3F05-3242-89D4-D16835D014F9}"/>
              </a:ext>
            </a:extLst>
          </p:cNvPr>
          <p:cNvSpPr/>
          <p:nvPr/>
        </p:nvSpPr>
        <p:spPr>
          <a:xfrm>
            <a:off x="3552221" y="5507589"/>
            <a:ext cx="2431865" cy="44572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Ingress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3F360D3-E15D-C74A-87D6-124E33514D80}"/>
              </a:ext>
            </a:extLst>
          </p:cNvPr>
          <p:cNvSpPr/>
          <p:nvPr/>
        </p:nvSpPr>
        <p:spPr>
          <a:xfrm>
            <a:off x="6255515" y="5505747"/>
            <a:ext cx="2431865" cy="44572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E06C75"/>
                </a:solidFill>
                <a:latin typeface="Helvetica" pitchFamily="2" charset="0"/>
              </a:rPr>
              <a:t>type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Secret</a:t>
            </a:r>
            <a:endParaRPr lang="es-ES" dirty="0">
              <a:solidFill>
                <a:srgbClr val="98C379"/>
              </a:solidFill>
              <a:latin typeface="Helvetica" pitchFamily="2" charset="0"/>
            </a:endParaRPr>
          </a:p>
        </p:txBody>
      </p:sp>
      <p:pic>
        <p:nvPicPr>
          <p:cNvPr id="28" name="Google Shape;918;p95" descr="helm-blue-vector.png">
            <a:extLst>
              <a:ext uri="{FF2B5EF4-FFF2-40B4-BE49-F238E27FC236}">
                <a16:creationId xmlns:a16="http://schemas.microsoft.com/office/drawing/2014/main" id="{FD3B6BB6-2543-984B-A025-19C1C9B59B3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0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Getting started with Helm (I)</a:t>
            </a:r>
            <a:endParaRPr/>
          </a:p>
        </p:txBody>
      </p:sp>
      <p:sp>
        <p:nvSpPr>
          <p:cNvPr id="913" name="Google Shape;913;p95"/>
          <p:cNvSpPr txBox="1"/>
          <p:nvPr/>
        </p:nvSpPr>
        <p:spPr>
          <a:xfrm>
            <a:off x="495171" y="918215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6565" indent="-380365"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Download helm binary from </a:t>
            </a:r>
            <a:r>
              <a:rPr lang="en-US" sz="2000" u="sng" dirty="0">
                <a:solidFill>
                  <a:schemeClr val="hlink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  <a:hlinkClick r:id="rId3"/>
              </a:rPr>
              <a:t>their release page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.</a:t>
            </a:r>
            <a:endParaRPr lang="en-US" sz="2000" dirty="0">
              <a:ea typeface="Helvetica Neue"/>
              <a:cs typeface="Helvetica Neue"/>
            </a:endParaRPr>
          </a:p>
        </p:txBody>
      </p:sp>
      <p:sp>
        <p:nvSpPr>
          <p:cNvPr id="915" name="Google Shape;915;p95"/>
          <p:cNvSpPr txBox="1"/>
          <p:nvPr/>
        </p:nvSpPr>
        <p:spPr>
          <a:xfrm>
            <a:off x="571351" y="2968217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Let’s play</a:t>
            </a:r>
            <a:endParaRPr sz="200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Google Shape;917;p95"/>
          <p:cNvSpPr txBox="1"/>
          <p:nvPr/>
        </p:nvSpPr>
        <p:spPr>
          <a:xfrm>
            <a:off x="788306" y="5727327"/>
            <a:ext cx="7116846" cy="72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Note: Charts deployments are called releases</a:t>
            </a:r>
            <a:endParaRPr sz="2000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8" name="Google Shape;918;p95" descr="helm-blue-vect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5">
            <a:hlinkClick r:id="rId5"/>
          </p:cNvPr>
          <p:cNvSpPr/>
          <p:nvPr/>
        </p:nvSpPr>
        <p:spPr>
          <a:xfrm>
            <a:off x="-1" y="6730140"/>
            <a:ext cx="5034489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2E718B-D1D3-1642-800F-42A43B631D5E}"/>
              </a:ext>
            </a:extLst>
          </p:cNvPr>
          <p:cNvSpPr/>
          <p:nvPr/>
        </p:nvSpPr>
        <p:spPr>
          <a:xfrm>
            <a:off x="788307" y="1299763"/>
            <a:ext cx="8981003" cy="144815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i="1" dirty="0">
                <a:solidFill>
                  <a:srgbClr val="5C6370"/>
                </a:solidFill>
                <a:latin typeface="Helvetica"/>
                <a:cs typeface="Helvetica"/>
              </a:rPr>
              <a:t># </a:t>
            </a:r>
            <a:r>
              <a:rPr lang="es-ES" sz="1600" i="1" err="1">
                <a:solidFill>
                  <a:srgbClr val="5C6370"/>
                </a:solidFill>
                <a:latin typeface="Helvetica"/>
                <a:cs typeface="Helvetica"/>
              </a:rPr>
              <a:t>macOS</a:t>
            </a:r>
            <a:r>
              <a:rPr lang="es-ES" sz="1600" i="1" dirty="0">
                <a:solidFill>
                  <a:srgbClr val="5C6370"/>
                </a:solidFill>
                <a:latin typeface="Helvetica"/>
                <a:cs typeface="Helvetica"/>
              </a:rPr>
              <a:t> example</a:t>
            </a:r>
            <a:r>
              <a:rPr lang="es-ES" sz="1600" dirty="0">
                <a:solidFill>
                  <a:srgbClr val="5C6370"/>
                </a:solidFill>
                <a:latin typeface="Helvetica"/>
                <a:cs typeface="Helvetica"/>
              </a:rPr>
              <a:t> </a:t>
            </a:r>
            <a:br>
              <a:rPr lang="es-ES" sz="1600" dirty="0"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dirty="0">
                <a:solidFill>
                  <a:srgbClr val="E06C75"/>
                </a:solidFill>
                <a:latin typeface="Helvetica"/>
                <a:cs typeface="Helvetica"/>
              </a:rPr>
              <a:t>wget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600" dirty="0">
                <a:solidFill>
                  <a:srgbClr val="FFFFFF"/>
                </a:solidFill>
                <a:latin typeface="Metropolis"/>
                <a:cs typeface="Helvetica"/>
              </a:rPr>
              <a:t>https</a:t>
            </a:r>
            <a:r>
              <a:rPr lang="es-ES" sz="1600" dirty="0">
                <a:ea typeface="+mn-lt"/>
                <a:cs typeface="+mn-lt"/>
              </a:rPr>
              <a:t>://get.helm.sh/helm-v3.0.3-darwin-amd64.tar.gz</a:t>
            </a:r>
            <a:br>
              <a:rPr lang="es-ES" sz="1600" dirty="0"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 err="1">
                <a:solidFill>
                  <a:srgbClr val="E06C75"/>
                </a:solidFill>
                <a:latin typeface="Helvetica"/>
                <a:cs typeface="Helvetica"/>
              </a:rPr>
              <a:t>tar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 </a:t>
            </a:r>
            <a:r>
              <a:rPr lang="es-ES" sz="1600" dirty="0">
                <a:ea typeface="+mn-lt"/>
                <a:cs typeface="+mn-lt"/>
              </a:rPr>
              <a:t>xfv helm-v3.0.3-darwin-amd64.tar.gz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 </a:t>
            </a:r>
            <a:br>
              <a:rPr lang="es-ES" sz="1600" dirty="0"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/>
                <a:cs typeface="Helvetica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/>
                <a:cs typeface="Helvetica"/>
              </a:rPr>
              <a:t> </a:t>
            </a:r>
            <a:r>
              <a:rPr lang="es-ES" sz="1600">
                <a:solidFill>
                  <a:srgbClr val="E06C75"/>
                </a:solidFill>
                <a:latin typeface="Helvetica"/>
                <a:cs typeface="Helvetica"/>
              </a:rPr>
              <a:t>sudo</a:t>
            </a:r>
            <a:r>
              <a:rPr lang="es-ES" sz="1600" dirty="0">
                <a:solidFill>
                  <a:srgbClr val="ABB2BF"/>
                </a:solidFill>
                <a:latin typeface="Helvetica"/>
                <a:cs typeface="Helvetica"/>
              </a:rPr>
              <a:t> </a:t>
            </a:r>
            <a:r>
              <a:rPr lang="es-ES" sz="1600">
                <a:ea typeface="+mn-lt"/>
                <a:cs typeface="+mn-lt"/>
              </a:rPr>
              <a:t>mv darwin-amd64/helm /usr/local/bin/</a:t>
            </a:r>
            <a:endParaRPr lang="es-ES" sz="1600">
              <a:solidFill>
                <a:srgbClr val="ABB2BF"/>
              </a:solidFill>
              <a:latin typeface="Helvetica"/>
              <a:cs typeface="Helvetica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EEEF09-B6AE-874F-8384-6B4F139AD6E4}"/>
              </a:ext>
            </a:extLst>
          </p:cNvPr>
          <p:cNvSpPr/>
          <p:nvPr/>
        </p:nvSpPr>
        <p:spPr>
          <a:xfrm>
            <a:off x="788306" y="3455193"/>
            <a:ext cx="8981004" cy="227213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Initialize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helm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init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https://github.com/helm/helm/issues/6374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Check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part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of the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available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catalog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search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stable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Deploy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a chart in the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cluster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dokuwiki</a:t>
            </a:r>
            <a:r>
              <a:rPr lang="es-ES" sz="1600">
                <a:solidFill>
                  <a:srgbClr val="ABB2BF"/>
                </a:solidFill>
                <a:latin typeface="Helvetica" pitchFamily="2" charset="0"/>
              </a:rPr>
              <a:t> stable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/dokuwiki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List</a:t>
            </a:r>
            <a:r>
              <a:rPr lang="es-ES" sz="1600" i="1" dirty="0">
                <a:solidFill>
                  <a:srgbClr val="5C6370"/>
                </a:solidFill>
                <a:latin typeface="Helvetica" pitchFamily="2" charset="0"/>
              </a:rPr>
              <a:t> releases in the </a:t>
            </a:r>
            <a:r>
              <a:rPr lang="es-ES" sz="1600" i="1" dirty="0" err="1">
                <a:solidFill>
                  <a:srgbClr val="5C6370"/>
                </a:solidFill>
                <a:latin typeface="Helvetica" pitchFamily="2" charset="0"/>
              </a:rPr>
              <a:t>cluster</a:t>
            </a:r>
            <a:r>
              <a:rPr lang="es-ES" sz="16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16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1600" dirty="0" err="1">
                <a:solidFill>
                  <a:srgbClr val="ABB2BF"/>
                </a:solidFill>
                <a:latin typeface="Helvetica" pitchFamily="2" charset="0"/>
              </a:rPr>
              <a:t>list</a:t>
            </a: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Getting started with Helm (II)</a:t>
            </a:r>
            <a:endParaRPr/>
          </a:p>
        </p:txBody>
      </p:sp>
      <p:sp>
        <p:nvSpPr>
          <p:cNvPr id="926" name="Google Shape;926;p96"/>
          <p:cNvSpPr txBox="1"/>
          <p:nvPr/>
        </p:nvSpPr>
        <p:spPr>
          <a:xfrm>
            <a:off x="495171" y="3180703"/>
            <a:ext cx="7355284" cy="86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We already have the </a:t>
            </a:r>
            <a:r>
              <a:rPr lang="en-US" sz="2399" dirty="0" err="1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yaml</a:t>
            </a:r>
            <a:r>
              <a:rPr lang="en-US" sz="2399" dirty="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 files from our WordPress + MariaDB, can we create a chart? Let’s try!</a:t>
            </a:r>
            <a:endParaRPr sz="2399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0" name="Google Shape;930;p96"/>
          <p:cNvSpPr txBox="1"/>
          <p:nvPr/>
        </p:nvSpPr>
        <p:spPr>
          <a:xfrm>
            <a:off x="495171" y="4088978"/>
            <a:ext cx="6802528" cy="72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Let’s try deploying the chart</a:t>
            </a:r>
            <a:endParaRPr sz="2399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3" name="Google Shape;933;p96"/>
          <p:cNvSpPr txBox="1"/>
          <p:nvPr/>
        </p:nvSpPr>
        <p:spPr>
          <a:xfrm>
            <a:off x="495171" y="1019091"/>
            <a:ext cx="7355284" cy="86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282828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You can create the skeleton of a Helm Chart using the command below:</a:t>
            </a:r>
            <a:endParaRPr sz="2399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4" name="Google Shape;934;p96">
            <a:hlinkClick r:id="rId3"/>
          </p:cNvPr>
          <p:cNvSpPr/>
          <p:nvPr/>
        </p:nvSpPr>
        <p:spPr>
          <a:xfrm>
            <a:off x="0" y="6730140"/>
            <a:ext cx="5167054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2" name="Google Shape;918;p95" descr="helm-blue-vector.png">
            <a:extLst>
              <a:ext uri="{FF2B5EF4-FFF2-40B4-BE49-F238E27FC236}">
                <a16:creationId xmlns:a16="http://schemas.microsoft.com/office/drawing/2014/main" id="{7ABD59BD-9839-5344-ABE9-3B62320F10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66EBDC-105A-9840-AD9B-078721D9FFA9}"/>
              </a:ext>
            </a:extLst>
          </p:cNvPr>
          <p:cNvSpPr/>
          <p:nvPr/>
        </p:nvSpPr>
        <p:spPr>
          <a:xfrm>
            <a:off x="8245642" y="1450377"/>
            <a:ext cx="3943183" cy="451728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400" dirty="0" err="1">
                <a:solidFill>
                  <a:srgbClr val="61AFEF"/>
                </a:solidFill>
                <a:latin typeface="Helvetica" pitchFamily="2" charset="0"/>
              </a:rPr>
              <a:t>my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-nginx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400" dirty="0" err="1">
                <a:solidFill>
                  <a:srgbClr val="61AFEF"/>
                </a:solidFill>
                <a:latin typeface="Helvetica" pitchFamily="2" charset="0"/>
              </a:rPr>
              <a:t>Chart.yaml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____charts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____.</a:t>
            </a:r>
            <a:r>
              <a:rPr lang="es-ES" sz="2400" dirty="0" err="1">
                <a:solidFill>
                  <a:srgbClr val="61AFEF"/>
                </a:solidFill>
                <a:latin typeface="Helvetica" pitchFamily="2" charset="0"/>
              </a:rPr>
              <a:t>helmignore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400" dirty="0" err="1">
                <a:solidFill>
                  <a:srgbClr val="61AFEF"/>
                </a:solidFill>
                <a:latin typeface="Helvetica" pitchFamily="2" charset="0"/>
              </a:rPr>
              <a:t>templates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/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____deployment.yaml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400" dirty="0" err="1">
                <a:solidFill>
                  <a:srgbClr val="61AFEF"/>
                </a:solidFill>
                <a:latin typeface="Helvetica" pitchFamily="2" charset="0"/>
              </a:rPr>
              <a:t>NOTES.txt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400" dirty="0" err="1">
                <a:solidFill>
                  <a:srgbClr val="61AFEF"/>
                </a:solidFill>
                <a:latin typeface="Helvetica" pitchFamily="2" charset="0"/>
              </a:rPr>
              <a:t>ingress.yaml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400" dirty="0" err="1">
                <a:solidFill>
                  <a:srgbClr val="61AFEF"/>
                </a:solidFill>
                <a:latin typeface="Helvetica" pitchFamily="2" charset="0"/>
              </a:rPr>
              <a:t>service.yaml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_____</a:t>
            </a:r>
            <a:r>
              <a:rPr lang="es-ES" sz="2400" dirty="0" err="1">
                <a:solidFill>
                  <a:srgbClr val="61AFEF"/>
                </a:solidFill>
                <a:latin typeface="Helvetica" pitchFamily="2" charset="0"/>
              </a:rPr>
              <a:t>helpers.tpl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4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4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400" dirty="0" err="1">
                <a:solidFill>
                  <a:srgbClr val="61AFEF"/>
                </a:solidFill>
                <a:latin typeface="Helvetica" pitchFamily="2" charset="0"/>
              </a:rPr>
              <a:t>values.yaml</a:t>
            </a:r>
            <a:r>
              <a:rPr lang="es-ES" sz="2400" dirty="0">
                <a:solidFill>
                  <a:srgbClr val="61AFEF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4" name="Google Shape;929;p96">
            <a:extLst>
              <a:ext uri="{FF2B5EF4-FFF2-40B4-BE49-F238E27FC236}">
                <a16:creationId xmlns:a16="http://schemas.microsoft.com/office/drawing/2014/main" id="{171FF0DC-A084-ED41-8B31-36F255B7F417}"/>
              </a:ext>
            </a:extLst>
          </p:cNvPr>
          <p:cNvSpPr/>
          <p:nvPr/>
        </p:nvSpPr>
        <p:spPr>
          <a:xfrm>
            <a:off x="7889539" y="3048001"/>
            <a:ext cx="3548482" cy="381000"/>
          </a:xfrm>
          <a:prstGeom prst="ellipse">
            <a:avLst/>
          </a:prstGeom>
          <a:noFill/>
          <a:ln w="19050" cap="flat" cmpd="sng">
            <a:solidFill>
              <a:srgbClr val="EF43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BA7EE7-AAB9-E94C-9FCE-3CACE1E05372}"/>
              </a:ext>
            </a:extLst>
          </p:cNvPr>
          <p:cNvSpPr/>
          <p:nvPr/>
        </p:nvSpPr>
        <p:spPr>
          <a:xfrm>
            <a:off x="977635" y="2028620"/>
            <a:ext cx="6546112" cy="862574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# Create a new chart</a:t>
            </a:r>
            <a:r>
              <a:rPr lang="es-ES" sz="20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create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my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-nginx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3CA07DC-5E1D-4E4C-82FB-B8064C60FAB2}"/>
              </a:ext>
            </a:extLst>
          </p:cNvPr>
          <p:cNvSpPr/>
          <p:nvPr/>
        </p:nvSpPr>
        <p:spPr>
          <a:xfrm>
            <a:off x="977635" y="4863787"/>
            <a:ext cx="6546112" cy="97512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Install</a:t>
            </a: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 the chart</a:t>
            </a:r>
            <a:r>
              <a:rPr lang="es-ES" sz="20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my-wordpress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/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/>
      <p:bldP spid="930" grpId="0"/>
      <p:bldP spid="13" grpId="0" animBg="1"/>
      <p:bldP spid="14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Are we done with Helm?</a:t>
            </a:r>
            <a:endParaRPr/>
          </a:p>
        </p:txBody>
      </p:sp>
      <p:sp>
        <p:nvSpPr>
          <p:cNvPr id="941" name="Google Shape;941;p97"/>
          <p:cNvSpPr txBox="1"/>
          <p:nvPr/>
        </p:nvSpPr>
        <p:spPr>
          <a:xfrm>
            <a:off x="812738" y="2583570"/>
            <a:ext cx="9287681" cy="86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What if I want to deploy another WordPress + MariaDB?</a:t>
            </a:r>
            <a:endParaRPr sz="2399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2" name="Google Shape;942;p97"/>
          <p:cNvSpPr txBox="1"/>
          <p:nvPr/>
        </p:nvSpPr>
        <p:spPr>
          <a:xfrm>
            <a:off x="844355" y="1471885"/>
            <a:ext cx="9256056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457063" indent="-380886">
              <a:lnSpc>
                <a:spcPct val="115000"/>
              </a:lnSpc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Need a tool to manage a group of resources as a single unit</a:t>
            </a:r>
            <a:endParaRPr sz="2399" dirty="0">
              <a:solidFill>
                <a:schemeClr val="tx2">
                  <a:lumMod val="50000"/>
                </a:schemeClr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3" name="Google Shape;943;p97"/>
          <p:cNvSpPr/>
          <p:nvPr/>
        </p:nvSpPr>
        <p:spPr>
          <a:xfrm>
            <a:off x="10100411" y="1540450"/>
            <a:ext cx="466978" cy="39979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648" y="21400"/>
                </a:moveTo>
                <a:cubicBezTo>
                  <a:pt x="119054" y="21875"/>
                  <a:pt x="119459" y="22351"/>
                  <a:pt x="119864" y="23302"/>
                </a:cubicBezTo>
                <a:cubicBezTo>
                  <a:pt x="119864" y="24095"/>
                  <a:pt x="119459" y="24570"/>
                  <a:pt x="119054" y="25046"/>
                </a:cubicBezTo>
                <a:lnTo>
                  <a:pt x="38918" y="118890"/>
                </a:lnTo>
                <a:cubicBezTo>
                  <a:pt x="38513" y="119365"/>
                  <a:pt x="37837" y="119841"/>
                  <a:pt x="37432" y="119841"/>
                </a:cubicBezTo>
                <a:cubicBezTo>
                  <a:pt x="36621" y="119841"/>
                  <a:pt x="36216" y="119365"/>
                  <a:pt x="35945" y="118890"/>
                </a:cubicBezTo>
                <a:lnTo>
                  <a:pt x="810" y="77833"/>
                </a:lnTo>
                <a:cubicBezTo>
                  <a:pt x="0" y="76882"/>
                  <a:pt x="0" y="75614"/>
                  <a:pt x="810" y="74663"/>
                </a:cubicBezTo>
                <a:lnTo>
                  <a:pt x="18378" y="54055"/>
                </a:lnTo>
                <a:cubicBezTo>
                  <a:pt x="19189" y="53262"/>
                  <a:pt x="20270" y="53262"/>
                  <a:pt x="21081" y="54055"/>
                </a:cubicBezTo>
                <a:lnTo>
                  <a:pt x="37027" y="72919"/>
                </a:lnTo>
                <a:lnTo>
                  <a:pt x="98378" y="792"/>
                </a:lnTo>
                <a:cubicBezTo>
                  <a:pt x="99189" y="0"/>
                  <a:pt x="100405" y="0"/>
                  <a:pt x="101081" y="792"/>
                </a:cubicBezTo>
                <a:lnTo>
                  <a:pt x="118648" y="21400"/>
                </a:lnTo>
              </a:path>
            </a:pathLst>
          </a:custGeom>
          <a:solidFill>
            <a:schemeClr val="accent4"/>
          </a:solidFill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spcFirstLastPara="1" wrap="square" lIns="91401" tIns="45688" rIns="91401" bIns="45688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endParaRPr sz="1799" b="1" dirty="0">
              <a:ln/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7"/>
          <p:cNvSpPr txBox="1"/>
          <p:nvPr/>
        </p:nvSpPr>
        <p:spPr>
          <a:xfrm>
            <a:off x="10063295" y="2666349"/>
            <a:ext cx="466978" cy="54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3599" b="1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3599" b="1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7" name="Google Shape;947;p97">
            <a:hlinkClick r:id="rId3"/>
          </p:cNvPr>
          <p:cNvSpPr/>
          <p:nvPr/>
        </p:nvSpPr>
        <p:spPr>
          <a:xfrm>
            <a:off x="-1" y="6730140"/>
            <a:ext cx="5299620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0" name="Google Shape;918;p95" descr="helm-blue-vector.png">
            <a:extLst>
              <a:ext uri="{FF2B5EF4-FFF2-40B4-BE49-F238E27FC236}">
                <a16:creationId xmlns:a16="http://schemas.microsoft.com/office/drawing/2014/main" id="{81A21574-3A52-9F4C-90FE-628BF1F65A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69B81C-2533-004C-A5EA-5929980F9D66}"/>
              </a:ext>
            </a:extLst>
          </p:cNvPr>
          <p:cNvSpPr/>
          <p:nvPr/>
        </p:nvSpPr>
        <p:spPr>
          <a:xfrm>
            <a:off x="1090863" y="3766280"/>
            <a:ext cx="9865895" cy="147388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Deploy</a:t>
            </a: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sz="2000" i="1" dirty="0" err="1">
                <a:solidFill>
                  <a:srgbClr val="5C6370"/>
                </a:solidFill>
                <a:latin typeface="Helvetica" pitchFamily="2" charset="0"/>
              </a:rPr>
              <a:t>another</a:t>
            </a: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 release chart</a:t>
            </a:r>
            <a:r>
              <a:rPr lang="es-ES" sz="20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ABB2BF"/>
                </a:solidFill>
                <a:latin typeface="Helvetica" pitchFamily="2" charset="0"/>
              </a:rPr>
              <a:t>my-wordpress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5FAAE9"/>
                </a:solidFill>
                <a:latin typeface="Helvetica" pitchFamily="2" charset="0"/>
              </a:rPr>
              <a:t>Error: release </a:t>
            </a:r>
            <a:r>
              <a:rPr lang="es-ES" sz="2000" dirty="0" err="1">
                <a:solidFill>
                  <a:srgbClr val="5FAAE9"/>
                </a:solidFill>
                <a:latin typeface="Helvetica" pitchFamily="2" charset="0"/>
              </a:rPr>
              <a:t>geared</a:t>
            </a:r>
            <a:r>
              <a:rPr lang="es-ES" sz="2000" dirty="0">
                <a:solidFill>
                  <a:srgbClr val="5FAAE9"/>
                </a:solidFill>
                <a:latin typeface="Helvetica" pitchFamily="2" charset="0"/>
              </a:rPr>
              <a:t>-puma </a:t>
            </a:r>
            <a:r>
              <a:rPr lang="es-ES" sz="2000" dirty="0" err="1">
                <a:solidFill>
                  <a:srgbClr val="5FAAE9"/>
                </a:solidFill>
                <a:latin typeface="Helvetica" pitchFamily="2" charset="0"/>
              </a:rPr>
              <a:t>failed</a:t>
            </a:r>
            <a:r>
              <a:rPr lang="es-ES" sz="2000" dirty="0">
                <a:solidFill>
                  <a:srgbClr val="5FAAE9"/>
                </a:solidFill>
                <a:latin typeface="Helvetica" pitchFamily="2" charset="0"/>
              </a:rPr>
              <a:t>: </a:t>
            </a:r>
            <a:r>
              <a:rPr lang="es-ES" sz="2000" dirty="0" err="1">
                <a:solidFill>
                  <a:srgbClr val="5FAAE9"/>
                </a:solidFill>
                <a:latin typeface="Helvetica" pitchFamily="2" charset="0"/>
              </a:rPr>
              <a:t>configmaps</a:t>
            </a:r>
            <a:r>
              <a:rPr lang="es-ES" sz="2000" dirty="0">
                <a:solidFill>
                  <a:srgbClr val="5FAAE9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wordpress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-config"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5FAAE9"/>
                </a:solidFill>
                <a:latin typeface="Helvetica" pitchFamily="2" charset="0"/>
              </a:rPr>
              <a:t>already</a:t>
            </a:r>
            <a:r>
              <a:rPr lang="es-ES" sz="2000" dirty="0">
                <a:solidFill>
                  <a:srgbClr val="5FAAE9"/>
                </a:solidFill>
                <a:latin typeface="Helvetica" pitchFamily="2" charset="0"/>
              </a:rPr>
              <a:t> </a:t>
            </a:r>
            <a:r>
              <a:rPr lang="es-ES" sz="2000" dirty="0" err="1">
                <a:solidFill>
                  <a:srgbClr val="5FAAE9"/>
                </a:solidFill>
                <a:latin typeface="Helvetica" pitchFamily="2" charset="0"/>
              </a:rPr>
              <a:t>exists</a:t>
            </a:r>
            <a:r>
              <a:rPr lang="es-ES" sz="2000" dirty="0">
                <a:solidFill>
                  <a:srgbClr val="5FAAE9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21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1" grpId="0"/>
      <p:bldP spid="942" grpId="0"/>
      <p:bldP spid="943" grpId="0" animBg="1"/>
      <p:bldP spid="945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Templating our resources</a:t>
            </a:r>
            <a:endParaRPr/>
          </a:p>
        </p:txBody>
      </p:sp>
      <p:sp>
        <p:nvSpPr>
          <p:cNvPr id="959" name="Google Shape;959;p98"/>
          <p:cNvSpPr txBox="1"/>
          <p:nvPr/>
        </p:nvSpPr>
        <p:spPr>
          <a:xfrm>
            <a:off x="463454" y="661569"/>
            <a:ext cx="10482869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76177">
              <a:lnSpc>
                <a:spcPct val="115000"/>
              </a:lnSpc>
              <a:buSzPts val="2400"/>
            </a:pPr>
            <a:r>
              <a:rPr lang="en-US" sz="20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Resources in a helm chart are written using template language</a:t>
            </a:r>
            <a:endParaRPr sz="20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0FB636-2EEC-4DD5-9A42-0DE74246E1AA}"/>
              </a:ext>
            </a:extLst>
          </p:cNvPr>
          <p:cNvGrpSpPr/>
          <p:nvPr/>
        </p:nvGrpSpPr>
        <p:grpSpPr>
          <a:xfrm>
            <a:off x="10027593" y="2215346"/>
            <a:ext cx="2761681" cy="2680851"/>
            <a:chOff x="10027593" y="2215346"/>
            <a:chExt cx="2761681" cy="2680851"/>
          </a:xfrm>
        </p:grpSpPr>
        <p:sp>
          <p:nvSpPr>
            <p:cNvPr id="967" name="Google Shape;967;p98"/>
            <p:cNvSpPr txBox="1"/>
            <p:nvPr/>
          </p:nvSpPr>
          <p:spPr>
            <a:xfrm>
              <a:off x="10110724" y="2215346"/>
              <a:ext cx="2460559" cy="613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marL="457063" indent="-380886">
                <a:buClr>
                  <a:schemeClr val="bg2">
                    <a:lumMod val="7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2"/>
                  </a:solidFill>
                  <a:ea typeface="Helvetica Neue"/>
                  <a:cs typeface="Helvetica Neue"/>
                  <a:sym typeface="Helvetica Neue"/>
                </a:rPr>
                <a:t>Engine: Go template</a:t>
              </a:r>
              <a:endParaRPr>
                <a:solidFill>
                  <a:schemeClr val="tx2"/>
                </a:solidFill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8" name="Google Shape;968;p98"/>
            <p:cNvSpPr txBox="1"/>
            <p:nvPr/>
          </p:nvSpPr>
          <p:spPr>
            <a:xfrm>
              <a:off x="10027593" y="4283157"/>
              <a:ext cx="2761681" cy="613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marL="457063" indent="-380886">
                <a:buClr>
                  <a:schemeClr val="bg2">
                    <a:lumMod val="7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2"/>
                  </a:solidFill>
                  <a:ea typeface="Helvetica Neue"/>
                  <a:cs typeface="Helvetica Neue"/>
                  <a:sym typeface="Helvetica Neue"/>
                </a:rPr>
                <a:t>Parametrized</a:t>
              </a:r>
              <a:br>
                <a:rPr lang="en-US">
                  <a:solidFill>
                    <a:schemeClr val="tx2"/>
                  </a:solidFill>
                  <a:ea typeface="Helvetica Neue"/>
                  <a:cs typeface="Helvetica Neue"/>
                  <a:sym typeface="Helvetica Neue"/>
                </a:rPr>
              </a:br>
              <a:r>
                <a:rPr lang="en-US">
                  <a:solidFill>
                    <a:schemeClr val="tx2"/>
                  </a:solidFill>
                  <a:ea typeface="Helvetica Neue"/>
                  <a:cs typeface="Helvetica Neue"/>
                  <a:sym typeface="Helvetica Neue"/>
                </a:rPr>
                <a:t>deployments</a:t>
              </a:r>
              <a:endParaRPr>
                <a:solidFill>
                  <a:schemeClr val="tx2"/>
                </a:solidFill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70" name="Google Shape;970;p98">
            <a:hlinkClick r:id="rId3"/>
          </p:cNvPr>
          <p:cNvSpPr/>
          <p:nvPr/>
        </p:nvSpPr>
        <p:spPr>
          <a:xfrm>
            <a:off x="0" y="6730140"/>
            <a:ext cx="5431885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20" name="Google Shape;918;p95" descr="helm-blue-vector.png">
            <a:extLst>
              <a:ext uri="{FF2B5EF4-FFF2-40B4-BE49-F238E27FC236}">
                <a16:creationId xmlns:a16="http://schemas.microsoft.com/office/drawing/2014/main" id="{8B320B3D-3776-BD48-AE7C-78CDF5AE2E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EC6D0DB-700B-E54D-B2E9-EC60BDD9EA3B}"/>
              </a:ext>
            </a:extLst>
          </p:cNvPr>
          <p:cNvSpPr/>
          <p:nvPr/>
        </p:nvSpPr>
        <p:spPr>
          <a:xfrm>
            <a:off x="656347" y="1304976"/>
            <a:ext cx="4281817" cy="504526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Deployment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frontend-wp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replicas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D19A66"/>
                </a:solidFill>
                <a:latin typeface="Helvetica" pitchFamily="2" charset="0"/>
              </a:rPr>
              <a:t>1 </a:t>
            </a:r>
            <a:br>
              <a:rPr lang="es-ES" sz="1500" dirty="0">
                <a:solidFill>
                  <a:srgbClr val="D19A66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template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wp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bitnami/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wordpress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volumeMounts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-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mountPath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/bitnami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wpvol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500" dirty="0" err="1">
                <a:solidFill>
                  <a:srgbClr val="E06C75"/>
                </a:solidFill>
                <a:latin typeface="Helvetica" pitchFamily="2" charset="0"/>
              </a:rPr>
              <a:t>env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-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WORDPRESS_BLOG_NAME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  </a:t>
            </a:r>
            <a:r>
              <a:rPr lang="es-ES" sz="1500" dirty="0" err="1">
                <a:solidFill>
                  <a:srgbClr val="E06C75"/>
                </a:solidFill>
                <a:latin typeface="Helvetica" pitchFamily="2" charset="0"/>
              </a:rPr>
              <a:t>value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My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blog"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volumes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wpvol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500" dirty="0" err="1">
                <a:solidFill>
                  <a:srgbClr val="E06C75"/>
                </a:solidFill>
                <a:latin typeface="Helvetica" pitchFamily="2" charset="0"/>
              </a:rPr>
              <a:t>persistentVolumeClaim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</a:t>
            </a:r>
            <a:r>
              <a:rPr lang="es-ES" sz="1500" dirty="0" err="1">
                <a:solidFill>
                  <a:srgbClr val="E06C75"/>
                </a:solidFill>
                <a:latin typeface="Helvetica" pitchFamily="2" charset="0"/>
              </a:rPr>
              <a:t>claimName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wppvclaim</a:t>
            </a:r>
            <a:endParaRPr lang="es-ES" sz="1500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DC4C3F-E433-6E4B-B809-E4B07641A3B2}"/>
              </a:ext>
            </a:extLst>
          </p:cNvPr>
          <p:cNvSpPr/>
          <p:nvPr/>
        </p:nvSpPr>
        <p:spPr>
          <a:xfrm>
            <a:off x="5449207" y="1304977"/>
            <a:ext cx="4602433" cy="504526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kind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Deployment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metadata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{{ template "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fullname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" . }}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replicas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{{ .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Values.replicaCount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template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spec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containers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wp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{{ .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Values.image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volumeMounts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-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mountPath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/bitnami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wpvol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500" dirty="0" err="1">
                <a:solidFill>
                  <a:srgbClr val="E06C75"/>
                </a:solidFill>
                <a:latin typeface="Helvetica" pitchFamily="2" charset="0"/>
              </a:rPr>
              <a:t>env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-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WORDPRESS_BLOG_NAME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  </a:t>
            </a:r>
            <a:r>
              <a:rPr lang="es-ES" sz="1500" dirty="0" err="1">
                <a:solidFill>
                  <a:srgbClr val="E06C75"/>
                </a:solidFill>
                <a:latin typeface="Helvetica" pitchFamily="2" charset="0"/>
              </a:rPr>
              <a:t>value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{{ .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Values.app.blogName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volumes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- </a:t>
            </a:r>
            <a:r>
              <a:rPr lang="es-ES" sz="1500" dirty="0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wpvol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</a:t>
            </a:r>
            <a:r>
              <a:rPr lang="es-ES" sz="1500" dirty="0" err="1">
                <a:solidFill>
                  <a:srgbClr val="E06C75"/>
                </a:solidFill>
                <a:latin typeface="Helvetica" pitchFamily="2" charset="0"/>
              </a:rPr>
              <a:t>persistentVolumeClaim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          </a:t>
            </a:r>
            <a:r>
              <a:rPr lang="es-ES" sz="1500" dirty="0" err="1">
                <a:solidFill>
                  <a:srgbClr val="E06C75"/>
                </a:solidFill>
                <a:latin typeface="Helvetica" pitchFamily="2" charset="0"/>
              </a:rPr>
              <a:t>claimName</a:t>
            </a: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{{ template "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fullname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" . }}-</a:t>
            </a:r>
            <a:r>
              <a:rPr lang="es-ES" sz="1500" dirty="0" err="1">
                <a:solidFill>
                  <a:srgbClr val="98C379"/>
                </a:solidFill>
                <a:latin typeface="Helvetica" pitchFamily="2" charset="0"/>
              </a:rPr>
              <a:t>pvc</a:t>
            </a:r>
            <a:r>
              <a:rPr lang="es-ES" sz="1500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sz="15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5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5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500" dirty="0">
              <a:solidFill>
                <a:srgbClr val="ABB2BF"/>
              </a:solidFill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3C4D40-4506-43E9-8AFC-DFA207EC842A}"/>
              </a:ext>
            </a:extLst>
          </p:cNvPr>
          <p:cNvGrpSpPr/>
          <p:nvPr/>
        </p:nvGrpSpPr>
        <p:grpSpPr>
          <a:xfrm>
            <a:off x="1261559" y="1782587"/>
            <a:ext cx="4625892" cy="4312676"/>
            <a:chOff x="1261559" y="1782587"/>
            <a:chExt cx="4625892" cy="4312676"/>
          </a:xfrm>
        </p:grpSpPr>
        <p:sp>
          <p:nvSpPr>
            <p:cNvPr id="23" name="Google Shape;955;p98">
              <a:extLst>
                <a:ext uri="{FF2B5EF4-FFF2-40B4-BE49-F238E27FC236}">
                  <a16:creationId xmlns:a16="http://schemas.microsoft.com/office/drawing/2014/main" id="{76FEBE05-9AA5-064C-AF79-BBFE9801A0D0}"/>
                </a:ext>
              </a:extLst>
            </p:cNvPr>
            <p:cNvSpPr/>
            <p:nvPr/>
          </p:nvSpPr>
          <p:spPr>
            <a:xfrm>
              <a:off x="1261559" y="1782587"/>
              <a:ext cx="1436633" cy="471777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24" name="Google Shape;956;p98">
              <a:extLst>
                <a:ext uri="{FF2B5EF4-FFF2-40B4-BE49-F238E27FC236}">
                  <a16:creationId xmlns:a16="http://schemas.microsoft.com/office/drawing/2014/main" id="{9180B456-2AA5-E541-AD14-1A81E7C57554}"/>
                </a:ext>
              </a:extLst>
            </p:cNvPr>
            <p:cNvSpPr/>
            <p:nvPr/>
          </p:nvSpPr>
          <p:spPr>
            <a:xfrm>
              <a:off x="1723498" y="3405935"/>
              <a:ext cx="2121647" cy="453107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25" name="Google Shape;957;p98">
              <a:extLst>
                <a:ext uri="{FF2B5EF4-FFF2-40B4-BE49-F238E27FC236}">
                  <a16:creationId xmlns:a16="http://schemas.microsoft.com/office/drawing/2014/main" id="{FF255E87-443A-4C4D-8066-BF3DC0DC5552}"/>
                </a:ext>
              </a:extLst>
            </p:cNvPr>
            <p:cNvSpPr/>
            <p:nvPr/>
          </p:nvSpPr>
          <p:spPr>
            <a:xfrm>
              <a:off x="1893642" y="4794602"/>
              <a:ext cx="1132205" cy="365005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26" name="Google Shape;958;p98">
              <a:extLst>
                <a:ext uri="{FF2B5EF4-FFF2-40B4-BE49-F238E27FC236}">
                  <a16:creationId xmlns:a16="http://schemas.microsoft.com/office/drawing/2014/main" id="{351AF6D1-A26D-2E48-9993-6937E82B3C2D}"/>
                </a:ext>
              </a:extLst>
            </p:cNvPr>
            <p:cNvSpPr/>
            <p:nvPr/>
          </p:nvSpPr>
          <p:spPr>
            <a:xfrm>
              <a:off x="2459713" y="5730258"/>
              <a:ext cx="1132205" cy="365005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cxnSp>
          <p:nvCxnSpPr>
            <p:cNvPr id="27" name="Google Shape;961;p98">
              <a:extLst>
                <a:ext uri="{FF2B5EF4-FFF2-40B4-BE49-F238E27FC236}">
                  <a16:creationId xmlns:a16="http://schemas.microsoft.com/office/drawing/2014/main" id="{A13A5532-FB00-8C43-AFD1-D82B586BBA8A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>
              <a:off x="2698192" y="2018476"/>
              <a:ext cx="2958281" cy="3427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962;p98">
              <a:extLst>
                <a:ext uri="{FF2B5EF4-FFF2-40B4-BE49-F238E27FC236}">
                  <a16:creationId xmlns:a16="http://schemas.microsoft.com/office/drawing/2014/main" id="{834F7314-2DDF-024D-B098-C79D14F6F557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3845145" y="3632489"/>
              <a:ext cx="2042306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963;p98">
              <a:extLst>
                <a:ext uri="{FF2B5EF4-FFF2-40B4-BE49-F238E27FC236}">
                  <a16:creationId xmlns:a16="http://schemas.microsoft.com/office/drawing/2014/main" id="{E4B02A2A-1AC5-F74B-8324-638917387637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025847" y="4912880"/>
              <a:ext cx="2861604" cy="64225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964;p98">
              <a:extLst>
                <a:ext uri="{FF2B5EF4-FFF2-40B4-BE49-F238E27FC236}">
                  <a16:creationId xmlns:a16="http://schemas.microsoft.com/office/drawing/2014/main" id="{0CC34D03-CCF5-4A49-808B-A17E672F84D7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3591918" y="5912761"/>
              <a:ext cx="2295533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965;p98">
              <a:extLst>
                <a:ext uri="{FF2B5EF4-FFF2-40B4-BE49-F238E27FC236}">
                  <a16:creationId xmlns:a16="http://schemas.microsoft.com/office/drawing/2014/main" id="{27C88340-1B0E-B54B-B02D-673405024946}"/>
                </a:ext>
              </a:extLst>
            </p:cNvPr>
            <p:cNvSpPr/>
            <p:nvPr/>
          </p:nvSpPr>
          <p:spPr>
            <a:xfrm>
              <a:off x="1563428" y="2305652"/>
              <a:ext cx="330214" cy="365005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cxnSp>
          <p:nvCxnSpPr>
            <p:cNvPr id="32" name="Google Shape;966;p98">
              <a:extLst>
                <a:ext uri="{FF2B5EF4-FFF2-40B4-BE49-F238E27FC236}">
                  <a16:creationId xmlns:a16="http://schemas.microsoft.com/office/drawing/2014/main" id="{2A4C2D4D-24C1-0D49-826B-123C93D4AA6F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>
              <a:off x="1893642" y="2488155"/>
              <a:ext cx="3762831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752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0"/>
      <p:bldP spid="21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What data can I use in my templates? (I)</a:t>
            </a:r>
            <a:endParaRPr/>
          </a:p>
        </p:txBody>
      </p:sp>
      <p:sp>
        <p:nvSpPr>
          <p:cNvPr id="978" name="Google Shape;978;p99"/>
          <p:cNvSpPr txBox="1"/>
          <p:nvPr/>
        </p:nvSpPr>
        <p:spPr>
          <a:xfrm>
            <a:off x="529061" y="826194"/>
            <a:ext cx="4506326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76177">
              <a:buClr>
                <a:schemeClr val="bg2">
                  <a:lumMod val="75000"/>
                </a:schemeClr>
              </a:buClr>
              <a:buSzPts val="2400"/>
            </a:pPr>
            <a:r>
              <a:rPr lang="en-US" sz="2399" dirty="0">
                <a:solidFill>
                  <a:srgbClr val="282828"/>
                </a:solidFill>
              </a:rPr>
              <a:t>Several objects </a:t>
            </a:r>
            <a:r>
              <a:rPr lang="en-US" sz="2399" u="sng" dirty="0">
                <a:solidFill>
                  <a:srgbClr val="28282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</a:t>
            </a:r>
            <a:endParaRPr sz="2399" dirty="0">
              <a:solidFill>
                <a:srgbClr val="282828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A7DAD0-476C-458C-8BD4-6A9B42E7BDD3}"/>
              </a:ext>
            </a:extLst>
          </p:cNvPr>
          <p:cNvGrpSpPr/>
          <p:nvPr/>
        </p:nvGrpSpPr>
        <p:grpSpPr>
          <a:xfrm>
            <a:off x="578224" y="3962059"/>
            <a:ext cx="7867551" cy="1970051"/>
            <a:chOff x="578224" y="3962059"/>
            <a:chExt cx="7867551" cy="1970051"/>
          </a:xfrm>
        </p:grpSpPr>
        <p:sp>
          <p:nvSpPr>
            <p:cNvPr id="983" name="Google Shape;983;p99"/>
            <p:cNvSpPr txBox="1"/>
            <p:nvPr/>
          </p:nvSpPr>
          <p:spPr>
            <a:xfrm>
              <a:off x="578224" y="3962059"/>
              <a:ext cx="7867551" cy="864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marL="457063" indent="-380886">
                <a:buClr>
                  <a:schemeClr val="bg2">
                    <a:lumMod val="7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282828"/>
                  </a:solidFill>
                  <a:ea typeface="Inconsolata"/>
                  <a:cs typeface="Inconsolata"/>
                  <a:sym typeface="Inconsolata"/>
                </a:rPr>
                <a:t>Release</a:t>
              </a:r>
              <a:r>
                <a:rPr lang="en-US" sz="2000" dirty="0">
                  <a:solidFill>
                    <a:srgbClr val="282828"/>
                  </a:solidFill>
                </a:rPr>
                <a:t>: runtime information about the deployment of the chart (Release). Examples:</a:t>
              </a:r>
              <a:endParaRPr sz="2000" dirty="0">
                <a:solidFill>
                  <a:srgbClr val="282828"/>
                </a:solidFill>
              </a:endParaRPr>
            </a:p>
          </p:txBody>
        </p:sp>
        <p:sp>
          <p:nvSpPr>
            <p:cNvPr id="984" name="Google Shape;984;p99"/>
            <p:cNvSpPr txBox="1"/>
            <p:nvPr/>
          </p:nvSpPr>
          <p:spPr>
            <a:xfrm>
              <a:off x="1427258" y="4894080"/>
              <a:ext cx="7018517" cy="1038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457063" indent="-380886">
                <a:lnSpc>
                  <a:spcPct val="170000"/>
                </a:lnSpc>
                <a:buClr>
                  <a:schemeClr val="bg2">
                    <a:lumMod val="7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000" b="1" dirty="0" err="1">
                  <a:solidFill>
                    <a:srgbClr val="282828"/>
                  </a:solidFill>
                  <a:ea typeface="Inconsolata"/>
                  <a:cs typeface="Inconsolata"/>
                  <a:sym typeface="Inconsolata"/>
                </a:rPr>
                <a:t>Release.Name</a:t>
              </a:r>
              <a:r>
                <a:rPr lang="en-US" sz="2000" b="1" dirty="0">
                  <a:solidFill>
                    <a:srgbClr val="282828"/>
                  </a:solidFill>
                  <a:ea typeface="Helvetica Neue"/>
                  <a:cs typeface="Helvetica Neue"/>
                  <a:sym typeface="Helvetica Neue"/>
                </a:rPr>
                <a:t>: </a:t>
              </a:r>
              <a:r>
                <a:rPr lang="en-US" sz="2000" dirty="0">
                  <a:solidFill>
                    <a:srgbClr val="282828"/>
                  </a:solidFill>
                  <a:ea typeface="Helvetica Neue"/>
                  <a:cs typeface="Helvetica Neue"/>
                  <a:sym typeface="Helvetica Neue"/>
                </a:rPr>
                <a:t>The release name (random unless specified otherwise)</a:t>
              </a:r>
              <a:endParaRPr sz="2000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endParaRPr>
            </a:p>
            <a:p>
              <a:pPr marL="457063" indent="-380886">
                <a:lnSpc>
                  <a:spcPct val="170000"/>
                </a:lnSpc>
                <a:buClr>
                  <a:schemeClr val="bg2">
                    <a:lumMod val="7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000" b="1" dirty="0" err="1">
                  <a:solidFill>
                    <a:srgbClr val="282828"/>
                  </a:solidFill>
                  <a:ea typeface="Inconsolata"/>
                  <a:cs typeface="Inconsolata"/>
                  <a:sym typeface="Inconsolata"/>
                </a:rPr>
                <a:t>Release.Time</a:t>
              </a:r>
              <a:r>
                <a:rPr lang="en-US" sz="2000" b="1" dirty="0">
                  <a:solidFill>
                    <a:srgbClr val="282828"/>
                  </a:solidFill>
                  <a:ea typeface="Helvetica Neue"/>
                  <a:cs typeface="Helvetica Neue"/>
                  <a:sym typeface="Helvetica Neue"/>
                </a:rPr>
                <a:t>: </a:t>
              </a:r>
              <a:r>
                <a:rPr lang="en-US" sz="2000" dirty="0">
                  <a:solidFill>
                    <a:srgbClr val="282828"/>
                  </a:solidFill>
                  <a:ea typeface="Helvetica Neue"/>
                  <a:cs typeface="Helvetica Neue"/>
                  <a:sym typeface="Helvetica Neue"/>
                </a:rPr>
                <a:t>The time of the release</a:t>
              </a:r>
              <a:endParaRPr sz="2000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86" name="Google Shape;986;p99">
            <a:hlinkClick r:id="rId4"/>
          </p:cNvPr>
          <p:cNvSpPr/>
          <p:nvPr/>
        </p:nvSpPr>
        <p:spPr>
          <a:xfrm>
            <a:off x="-1" y="6730140"/>
            <a:ext cx="5564451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3" name="Google Shape;918;p95" descr="helm-blue-vector.png">
            <a:extLst>
              <a:ext uri="{FF2B5EF4-FFF2-40B4-BE49-F238E27FC236}">
                <a16:creationId xmlns:a16="http://schemas.microsoft.com/office/drawing/2014/main" id="{F62AE6B6-A947-6C44-828E-9FCBDF0FA48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973217-B297-4E8E-AF94-ADFE0A4102E8}"/>
              </a:ext>
            </a:extLst>
          </p:cNvPr>
          <p:cNvGrpSpPr/>
          <p:nvPr/>
        </p:nvGrpSpPr>
        <p:grpSpPr>
          <a:xfrm>
            <a:off x="578224" y="1394605"/>
            <a:ext cx="11416900" cy="3927820"/>
            <a:chOff x="578224" y="1394605"/>
            <a:chExt cx="11416900" cy="3927820"/>
          </a:xfrm>
        </p:grpSpPr>
        <p:sp>
          <p:nvSpPr>
            <p:cNvPr id="979" name="Google Shape;979;p99"/>
            <p:cNvSpPr txBox="1"/>
            <p:nvPr/>
          </p:nvSpPr>
          <p:spPr>
            <a:xfrm>
              <a:off x="578224" y="1394605"/>
              <a:ext cx="8056251" cy="613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marL="457063" indent="-380886">
                <a:buClr>
                  <a:schemeClr val="bg2">
                    <a:lumMod val="75000"/>
                  </a:schemeClr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282828"/>
                  </a:solidFill>
                  <a:ea typeface="Inconsolata"/>
                  <a:cs typeface="Inconsolata"/>
                  <a:sym typeface="Inconsolata"/>
                </a:rPr>
                <a:t>Chart</a:t>
              </a:r>
              <a:r>
                <a:rPr lang="en-US" sz="2000" dirty="0">
                  <a:solidFill>
                    <a:srgbClr val="282828"/>
                  </a:solidFill>
                </a:rPr>
                <a:t>: metadata about the chart. Stored in </a:t>
              </a:r>
              <a:r>
                <a:rPr lang="en-US" sz="2000" dirty="0" err="1">
                  <a:solidFill>
                    <a:srgbClr val="282828"/>
                  </a:solidFill>
                </a:rPr>
                <a:t>chart.yaml</a:t>
              </a:r>
              <a:endParaRPr sz="2000" dirty="0">
                <a:solidFill>
                  <a:srgbClr val="282828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EDB1184-9982-514D-8317-9F52E80755B4}"/>
                </a:ext>
              </a:extLst>
            </p:cNvPr>
            <p:cNvSpPr/>
            <p:nvPr/>
          </p:nvSpPr>
          <p:spPr>
            <a:xfrm>
              <a:off x="8634475" y="1535574"/>
              <a:ext cx="3360649" cy="3786851"/>
            </a:xfrm>
            <a:prstGeom prst="roundRect">
              <a:avLst>
                <a:gd name="adj" fmla="val 3623"/>
              </a:avLst>
            </a:prstGeom>
            <a:solidFill>
              <a:srgbClr val="282C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</a:t>
              </a:r>
              <a:r>
                <a:rPr lang="es-ES" sz="2000" dirty="0" err="1">
                  <a:solidFill>
                    <a:srgbClr val="61AFEF"/>
                  </a:solidFill>
                  <a:latin typeface="Helvetica" pitchFamily="2" charset="0"/>
                </a:rPr>
                <a:t>my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-nginx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</a:t>
              </a:r>
              <a:r>
                <a:rPr lang="es-ES" sz="2000" dirty="0" err="1">
                  <a:solidFill>
                    <a:srgbClr val="61AFEF"/>
                  </a:solidFill>
                  <a:latin typeface="Helvetica" pitchFamily="2" charset="0"/>
                </a:rPr>
                <a:t>Chart.yaml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____charts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____.</a:t>
              </a:r>
              <a:r>
                <a:rPr lang="es-ES" sz="2000" dirty="0" err="1">
                  <a:solidFill>
                    <a:srgbClr val="61AFEF"/>
                  </a:solidFill>
                  <a:latin typeface="Helvetica" pitchFamily="2" charset="0"/>
                </a:rPr>
                <a:t>helmignore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</a:t>
              </a:r>
              <a:r>
                <a:rPr lang="es-ES" sz="2000" dirty="0" err="1">
                  <a:solidFill>
                    <a:srgbClr val="61AFEF"/>
                  </a:solidFill>
                  <a:latin typeface="Helvetica" pitchFamily="2" charset="0"/>
                </a:rPr>
                <a:t>templates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/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____deployment.yaml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</a:t>
              </a:r>
              <a:r>
                <a:rPr lang="es-ES" sz="2000" dirty="0" err="1">
                  <a:solidFill>
                    <a:srgbClr val="61AFEF"/>
                  </a:solidFill>
                  <a:latin typeface="Helvetica" pitchFamily="2" charset="0"/>
                </a:rPr>
                <a:t>NOTES.txt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</a:t>
              </a:r>
              <a:r>
                <a:rPr lang="es-ES" sz="2000" dirty="0" err="1">
                  <a:solidFill>
                    <a:srgbClr val="61AFEF"/>
                  </a:solidFill>
                  <a:latin typeface="Helvetica" pitchFamily="2" charset="0"/>
                </a:rPr>
                <a:t>ingress.yaml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</a:t>
              </a:r>
              <a:r>
                <a:rPr lang="es-ES" sz="2000" dirty="0" err="1">
                  <a:solidFill>
                    <a:srgbClr val="61AFEF"/>
                  </a:solidFill>
                  <a:latin typeface="Helvetica" pitchFamily="2" charset="0"/>
                </a:rPr>
                <a:t>service.yaml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_____</a:t>
              </a:r>
              <a:r>
                <a:rPr lang="es-ES" sz="2000" dirty="0" err="1">
                  <a:solidFill>
                    <a:srgbClr val="61AFEF"/>
                  </a:solidFill>
                  <a:latin typeface="Helvetica" pitchFamily="2" charset="0"/>
                </a:rPr>
                <a:t>helpers.tpl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  <a:b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r>
                <a:rPr lang="es-ES" sz="2000" dirty="0">
                  <a:solidFill>
                    <a:srgbClr val="C678DD"/>
                  </a:solidFill>
                  <a:latin typeface="Helvetica" pitchFamily="2" charset="0"/>
                </a:rPr>
                <a:t>|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____</a:t>
              </a:r>
              <a:r>
                <a:rPr lang="es-ES" sz="2000" dirty="0" err="1">
                  <a:solidFill>
                    <a:srgbClr val="61AFEF"/>
                  </a:solidFill>
                  <a:latin typeface="Helvetica" pitchFamily="2" charset="0"/>
                </a:rPr>
                <a:t>values.yaml</a:t>
              </a:r>
              <a:r>
                <a:rPr lang="es-ES" sz="2000" dirty="0">
                  <a:solidFill>
                    <a:srgbClr val="61AFEF"/>
                  </a:solidFill>
                  <a:latin typeface="Helvetica" pitchFamily="2" charset="0"/>
                </a:rPr>
                <a:t> </a:t>
              </a:r>
            </a:p>
          </p:txBody>
        </p:sp>
        <p:cxnSp>
          <p:nvCxnSpPr>
            <p:cNvPr id="15" name="Google Shape;981;p99">
              <a:extLst>
                <a:ext uri="{FF2B5EF4-FFF2-40B4-BE49-F238E27FC236}">
                  <a16:creationId xmlns:a16="http://schemas.microsoft.com/office/drawing/2014/main" id="{30B75154-F323-7B4B-8F53-C0AD3DD6A275}"/>
                </a:ext>
              </a:extLst>
            </p:cNvPr>
            <p:cNvCxnSpPr>
              <a:cxnSpLocks/>
              <a:stCxn id="16" idx="2"/>
              <a:endCxn id="18" idx="3"/>
            </p:cNvCxnSpPr>
            <p:nvPr/>
          </p:nvCxnSpPr>
          <p:spPr>
            <a:xfrm flipH="1">
              <a:off x="6357956" y="2139318"/>
              <a:ext cx="3000952" cy="736064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" name="Google Shape;982;p99">
              <a:extLst>
                <a:ext uri="{FF2B5EF4-FFF2-40B4-BE49-F238E27FC236}">
                  <a16:creationId xmlns:a16="http://schemas.microsoft.com/office/drawing/2014/main" id="{FFC4A33A-2204-1844-9042-7F753C833F25}"/>
                </a:ext>
              </a:extLst>
            </p:cNvPr>
            <p:cNvSpPr/>
            <p:nvPr/>
          </p:nvSpPr>
          <p:spPr>
            <a:xfrm>
              <a:off x="9358908" y="1863090"/>
              <a:ext cx="1518504" cy="552456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B611DF8-E76D-D243-BD7B-DB5353EC916A}"/>
                </a:ext>
              </a:extLst>
            </p:cNvPr>
            <p:cNvSpPr/>
            <p:nvPr/>
          </p:nvSpPr>
          <p:spPr>
            <a:xfrm>
              <a:off x="1151350" y="1956312"/>
              <a:ext cx="5206606" cy="1838139"/>
            </a:xfrm>
            <a:prstGeom prst="roundRect">
              <a:avLst>
                <a:gd name="adj" fmla="val 3623"/>
              </a:avLst>
            </a:prstGeom>
            <a:solidFill>
              <a:srgbClr val="282C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sz="2000" dirty="0">
                  <a:solidFill>
                    <a:srgbClr val="E06C75"/>
                  </a:solidFill>
                  <a:latin typeface="Helvetica" pitchFamily="2" charset="0"/>
                </a:rPr>
                <a:t>apiVersion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2000" dirty="0">
                  <a:solidFill>
                    <a:srgbClr val="D19A66"/>
                  </a:solidFill>
                  <a:latin typeface="Helvetica" pitchFamily="2" charset="0"/>
                </a:rPr>
                <a:t>v1 </a:t>
              </a:r>
              <a:br>
                <a:rPr lang="es-ES" sz="2000" dirty="0">
                  <a:solidFill>
                    <a:srgbClr val="D19A66"/>
                  </a:solidFill>
                  <a:latin typeface="Helvetica" pitchFamily="2" charset="0"/>
                </a:rPr>
              </a:br>
              <a:r>
                <a:rPr lang="es-ES" sz="2000" dirty="0" err="1">
                  <a:solidFill>
                    <a:srgbClr val="E06C75"/>
                  </a:solidFill>
                  <a:latin typeface="Helvetica" pitchFamily="2" charset="0"/>
                </a:rPr>
                <a:t>appVersion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  <a:t>"1.0"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 </a:t>
              </a:r>
              <a:b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</a:br>
              <a:r>
                <a:rPr lang="es-ES" sz="2000" dirty="0" err="1">
                  <a:solidFill>
                    <a:srgbClr val="E06C75"/>
                  </a:solidFill>
                  <a:latin typeface="Helvetica" pitchFamily="2" charset="0"/>
                </a:rPr>
                <a:t>description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  <a:t>A </a:t>
              </a:r>
              <a:r>
                <a:rPr lang="es-ES" sz="2000" dirty="0" err="1">
                  <a:solidFill>
                    <a:srgbClr val="98C379"/>
                  </a:solidFill>
                  <a:latin typeface="Helvetica" pitchFamily="2" charset="0"/>
                </a:rPr>
                <a:t>Helm</a:t>
              </a:r>
              <a: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  <a:t> chart </a:t>
              </a:r>
              <a:r>
                <a:rPr lang="es-ES" sz="2000" dirty="0" err="1">
                  <a:solidFill>
                    <a:srgbClr val="98C379"/>
                  </a:solidFill>
                  <a:latin typeface="Helvetica" pitchFamily="2" charset="0"/>
                </a:rPr>
                <a:t>for</a:t>
              </a:r>
              <a: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  <a:t> </a:t>
              </a:r>
              <a:r>
                <a:rPr lang="es-ES" sz="2000" dirty="0" err="1">
                  <a:solidFill>
                    <a:srgbClr val="98C379"/>
                  </a:solidFill>
                  <a:latin typeface="Helvetica" pitchFamily="2" charset="0"/>
                </a:rPr>
                <a:t>Kubernetes</a:t>
              </a:r>
              <a: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  <a:t> </a:t>
              </a:r>
              <a:b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E06C75"/>
                  </a:solidFill>
                  <a:latin typeface="Helvetica" pitchFamily="2" charset="0"/>
                </a:rPr>
                <a:t>name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2000" dirty="0" err="1">
                  <a:solidFill>
                    <a:srgbClr val="98C379"/>
                  </a:solidFill>
                  <a:latin typeface="Helvetica" pitchFamily="2" charset="0"/>
                </a:rPr>
                <a:t>myWordpress</a:t>
              </a:r>
              <a: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  <a:t> </a:t>
              </a:r>
              <a:b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</a:br>
              <a:r>
                <a:rPr lang="es-ES" sz="2000" dirty="0" err="1">
                  <a:solidFill>
                    <a:srgbClr val="E06C75"/>
                  </a:solidFill>
                  <a:latin typeface="Helvetica" pitchFamily="2" charset="0"/>
                </a:rPr>
                <a:t>version</a:t>
              </a: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: </a:t>
              </a:r>
              <a: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  <a:t>0.1.0 </a:t>
              </a:r>
              <a:br>
                <a:rPr lang="es-ES" sz="2000" dirty="0">
                  <a:solidFill>
                    <a:srgbClr val="98C379"/>
                  </a:solidFill>
                  <a:latin typeface="Helvetica" pitchFamily="2" charset="0"/>
                </a:rPr>
              </a:br>
              <a: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  <a:t>  </a:t>
              </a:r>
              <a:br>
                <a:rPr lang="es-ES" sz="2000" dirty="0">
                  <a:solidFill>
                    <a:srgbClr val="ABB2BF"/>
                  </a:solidFill>
                  <a:latin typeface="Helvetica" pitchFamily="2" charset="0"/>
                </a:rPr>
              </a:br>
              <a:endParaRPr lang="es-ES" sz="2000" dirty="0">
                <a:solidFill>
                  <a:srgbClr val="98C379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99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What data can I use in my templates? (II)</a:t>
            </a:r>
            <a:endParaRPr/>
          </a:p>
        </p:txBody>
      </p:sp>
      <p:sp>
        <p:nvSpPr>
          <p:cNvPr id="994" name="Google Shape;994;p100"/>
          <p:cNvSpPr txBox="1"/>
          <p:nvPr/>
        </p:nvSpPr>
        <p:spPr>
          <a:xfrm>
            <a:off x="559416" y="839350"/>
            <a:ext cx="4506326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76177">
              <a:buClr>
                <a:schemeClr val="bg2">
                  <a:lumMod val="75000"/>
                </a:schemeClr>
              </a:buClr>
              <a:buSzPts val="2400"/>
            </a:pPr>
            <a:r>
              <a:rPr lang="en-US" sz="2399" dirty="0">
                <a:solidFill>
                  <a:srgbClr val="282828"/>
                </a:solidFill>
              </a:rPr>
              <a:t>Several objects </a:t>
            </a:r>
            <a:r>
              <a:rPr lang="en-US" sz="2399" u="sng" dirty="0">
                <a:solidFill>
                  <a:srgbClr val="28282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</a:t>
            </a:r>
            <a:endParaRPr sz="2399" dirty="0">
              <a:solidFill>
                <a:srgbClr val="282828"/>
              </a:solidFill>
            </a:endParaRPr>
          </a:p>
        </p:txBody>
      </p:sp>
      <p:sp>
        <p:nvSpPr>
          <p:cNvPr id="995" name="Google Shape;995;p100"/>
          <p:cNvSpPr txBox="1"/>
          <p:nvPr/>
        </p:nvSpPr>
        <p:spPr>
          <a:xfrm>
            <a:off x="578224" y="1394605"/>
            <a:ext cx="7867551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82828"/>
                </a:solidFill>
                <a:ea typeface="Inconsolata"/>
                <a:cs typeface="Inconsolata"/>
                <a:sym typeface="Inconsolata"/>
              </a:rPr>
              <a:t>Values</a:t>
            </a:r>
            <a:r>
              <a:rPr lang="en-US" sz="2399" dirty="0">
                <a:solidFill>
                  <a:srgbClr val="282828"/>
                </a:solidFill>
              </a:rPr>
              <a:t>: Values passed into the template from the </a:t>
            </a:r>
            <a:r>
              <a:rPr lang="en-US" sz="2399" dirty="0" err="1">
                <a:solidFill>
                  <a:srgbClr val="282828"/>
                </a:solidFill>
              </a:rPr>
              <a:t>values.yaml</a:t>
            </a:r>
            <a:r>
              <a:rPr lang="en-US" sz="2399" dirty="0">
                <a:solidFill>
                  <a:srgbClr val="282828"/>
                </a:solidFill>
              </a:rPr>
              <a:t> file and from user-supplied files.</a:t>
            </a:r>
            <a:endParaRPr sz="2399" dirty="0">
              <a:solidFill>
                <a:srgbClr val="282828"/>
              </a:solidFill>
            </a:endParaRPr>
          </a:p>
        </p:txBody>
      </p:sp>
      <p:sp>
        <p:nvSpPr>
          <p:cNvPr id="999" name="Google Shape;999;p100"/>
          <p:cNvSpPr txBox="1"/>
          <p:nvPr/>
        </p:nvSpPr>
        <p:spPr>
          <a:xfrm>
            <a:off x="654404" y="5584514"/>
            <a:ext cx="8335217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rPr>
              <a:t>Other objects: </a:t>
            </a:r>
            <a:r>
              <a:rPr lang="en-US" sz="2399" b="1" dirty="0">
                <a:solidFill>
                  <a:srgbClr val="282828"/>
                </a:solidFill>
                <a:ea typeface="Inconsolata"/>
                <a:cs typeface="Inconsolata"/>
                <a:sym typeface="Inconsolata"/>
              </a:rPr>
              <a:t>Capabilities, Files, Template</a:t>
            </a:r>
            <a:endParaRPr sz="2399" b="1" dirty="0">
              <a:solidFill>
                <a:srgbClr val="282828"/>
              </a:solidFill>
              <a:ea typeface="Inconsolata"/>
              <a:cs typeface="Inconsolata"/>
              <a:sym typeface="Inconsolata"/>
            </a:endParaRPr>
          </a:p>
        </p:txBody>
      </p:sp>
      <p:sp>
        <p:nvSpPr>
          <p:cNvPr id="1000" name="Google Shape;1000;p100"/>
          <p:cNvSpPr txBox="1"/>
          <p:nvPr/>
        </p:nvSpPr>
        <p:spPr>
          <a:xfrm>
            <a:off x="829858" y="4289790"/>
            <a:ext cx="7692096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rPr>
              <a:t>Contains default values that can be changed:</a:t>
            </a:r>
            <a:endParaRPr sz="2399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3" name="Google Shape;1003;p100">
            <a:hlinkClick r:id="rId4"/>
          </p:cNvPr>
          <p:cNvSpPr/>
          <p:nvPr/>
        </p:nvSpPr>
        <p:spPr>
          <a:xfrm>
            <a:off x="0" y="6730140"/>
            <a:ext cx="5697016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4" name="Google Shape;918;p95" descr="helm-blue-vector.png">
            <a:extLst>
              <a:ext uri="{FF2B5EF4-FFF2-40B4-BE49-F238E27FC236}">
                <a16:creationId xmlns:a16="http://schemas.microsoft.com/office/drawing/2014/main" id="{B0311D60-9A16-4B4F-9CF2-B8605CAD08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FA0D576-12EB-8E42-ADC6-42307C2D7C68}"/>
              </a:ext>
            </a:extLst>
          </p:cNvPr>
          <p:cNvSpPr/>
          <p:nvPr/>
        </p:nvSpPr>
        <p:spPr>
          <a:xfrm>
            <a:off x="8625220" y="1546322"/>
            <a:ext cx="3360649" cy="378685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my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-nginx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Chart.yaml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____charts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____.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helmignore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templates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/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____deployment.yaml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NOTES.txt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ingress.yaml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service.yaml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helpers.tpl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values.yaml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</a:p>
        </p:txBody>
      </p:sp>
      <p:cxnSp>
        <p:nvCxnSpPr>
          <p:cNvPr id="18" name="Google Shape;996;p100">
            <a:extLst>
              <a:ext uri="{FF2B5EF4-FFF2-40B4-BE49-F238E27FC236}">
                <a16:creationId xmlns:a16="http://schemas.microsoft.com/office/drawing/2014/main" id="{73FC2A34-80E6-A04C-A6DF-FB4EFDA9BAFC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flipH="1" flipV="1">
            <a:off x="6197536" y="3292474"/>
            <a:ext cx="3115164" cy="161080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997;p100">
            <a:extLst>
              <a:ext uri="{FF2B5EF4-FFF2-40B4-BE49-F238E27FC236}">
                <a16:creationId xmlns:a16="http://schemas.microsoft.com/office/drawing/2014/main" id="{F40B47E5-9163-E246-9BBA-E982EFEB0972}"/>
              </a:ext>
            </a:extLst>
          </p:cNvPr>
          <p:cNvSpPr/>
          <p:nvPr/>
        </p:nvSpPr>
        <p:spPr>
          <a:xfrm>
            <a:off x="9312700" y="4627048"/>
            <a:ext cx="1676142" cy="552456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9E4B3A5-3662-644A-9901-817A0284D00E}"/>
              </a:ext>
            </a:extLst>
          </p:cNvPr>
          <p:cNvSpPr/>
          <p:nvPr/>
        </p:nvSpPr>
        <p:spPr>
          <a:xfrm>
            <a:off x="990930" y="2373404"/>
            <a:ext cx="5206606" cy="183813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replicaCount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D19A66"/>
                </a:solidFill>
                <a:latin typeface="Helvetica" pitchFamily="2" charset="0"/>
              </a:rPr>
              <a:t>1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bitnami/wordpress:5.2.1-r0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app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sz="2000" dirty="0" err="1">
                <a:solidFill>
                  <a:srgbClr val="E06C75"/>
                </a:solidFill>
                <a:latin typeface="Helvetica" pitchFamily="2" charset="0"/>
              </a:rPr>
              <a:t>blogname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"Default name"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i="1" dirty="0">
                <a:solidFill>
                  <a:srgbClr val="5C6370"/>
                </a:solidFill>
                <a:latin typeface="Helvetica" pitchFamily="2" charset="0"/>
              </a:rPr>
              <a:t># ...</a:t>
            </a:r>
            <a:r>
              <a:rPr lang="es-ES" sz="2000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5C6370"/>
                </a:solidFill>
                <a:latin typeface="Helvetica" pitchFamily="2" charset="0"/>
              </a:rPr>
            </a:br>
            <a:endParaRPr lang="es-ES" sz="2000" dirty="0">
              <a:solidFill>
                <a:srgbClr val="98C379"/>
              </a:solidFill>
              <a:latin typeface="Helvetica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4A62D7-6DAE-B74A-8F6F-E7CC442CB016}"/>
              </a:ext>
            </a:extLst>
          </p:cNvPr>
          <p:cNvSpPr/>
          <p:nvPr/>
        </p:nvSpPr>
        <p:spPr>
          <a:xfrm>
            <a:off x="990930" y="4854865"/>
            <a:ext cx="7302445" cy="62940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install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myWordpress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--set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app.blogname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=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"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This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is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my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blog" </a:t>
            </a: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4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Go template language</a:t>
            </a:r>
            <a:endParaRPr/>
          </a:p>
        </p:txBody>
      </p:sp>
      <p:sp>
        <p:nvSpPr>
          <p:cNvPr id="1012" name="Google Shape;1012;p101"/>
          <p:cNvSpPr txBox="1"/>
          <p:nvPr/>
        </p:nvSpPr>
        <p:spPr>
          <a:xfrm>
            <a:off x="418990" y="1306278"/>
            <a:ext cx="7919137" cy="121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rPr>
              <a:t>A template directive is enclosed in </a:t>
            </a:r>
            <a:r>
              <a:rPr lang="en-US" sz="2000" dirty="0">
                <a:solidFill>
                  <a:srgbClr val="282828"/>
                </a:solidFill>
                <a:ea typeface="Inconsolata"/>
                <a:cs typeface="Inconsolata"/>
                <a:sym typeface="Inconsolata"/>
              </a:rPr>
              <a:t>{{</a:t>
            </a:r>
            <a:r>
              <a:rPr lang="en-US" sz="2000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2000" dirty="0">
                <a:solidFill>
                  <a:srgbClr val="282828"/>
                </a:solidFill>
                <a:ea typeface="Inconsolata"/>
                <a:cs typeface="Inconsolata"/>
                <a:sym typeface="Inconsolata"/>
              </a:rPr>
              <a:t>}}</a:t>
            </a:r>
            <a:r>
              <a:rPr lang="en-US" sz="2000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rPr>
              <a:t> blocks</a:t>
            </a:r>
            <a:endParaRPr sz="2000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Google Shape;1013;p101"/>
          <p:cNvSpPr txBox="1"/>
          <p:nvPr/>
        </p:nvSpPr>
        <p:spPr>
          <a:xfrm>
            <a:off x="418990" y="2144259"/>
            <a:ext cx="7919137" cy="121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sz="2000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82828"/>
                </a:solidFill>
                <a:ea typeface="Helvetica Neue"/>
                <a:cs typeface="Helvetica Neue"/>
                <a:sym typeface="Helvetica Neue"/>
              </a:rPr>
              <a:t>Access an object’s value using </a:t>
            </a:r>
            <a:r>
              <a:rPr lang="en-US" sz="2000" dirty="0">
                <a:solidFill>
                  <a:srgbClr val="282828"/>
                </a:solidFill>
                <a:ea typeface="Inconsolata"/>
                <a:cs typeface="Inconsolata"/>
                <a:sym typeface="Inconsolata"/>
              </a:rPr>
              <a:t>.</a:t>
            </a:r>
            <a:endParaRPr sz="2000" dirty="0">
              <a:solidFill>
                <a:srgbClr val="282828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0" name="Google Shape;1020;p101">
            <a:hlinkClick r:id="rId3"/>
          </p:cNvPr>
          <p:cNvSpPr/>
          <p:nvPr/>
        </p:nvSpPr>
        <p:spPr>
          <a:xfrm>
            <a:off x="0" y="6730140"/>
            <a:ext cx="5829581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4" name="Google Shape;918;p95" descr="helm-blue-vector.png">
            <a:extLst>
              <a:ext uri="{FF2B5EF4-FFF2-40B4-BE49-F238E27FC236}">
                <a16:creationId xmlns:a16="http://schemas.microsoft.com/office/drawing/2014/main" id="{19C94645-BD76-CC4D-A3AC-C683A2EB73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3358B2-4F37-4F47-B6FB-D829BF203676}"/>
              </a:ext>
            </a:extLst>
          </p:cNvPr>
          <p:cNvSpPr/>
          <p:nvPr/>
        </p:nvSpPr>
        <p:spPr>
          <a:xfrm>
            <a:off x="8828176" y="1461918"/>
            <a:ext cx="3360649" cy="378685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my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-nginx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Chart.yaml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____charts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____.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helmignore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templates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/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____deployment.yaml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NOTES.txt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ingress.yaml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service.yaml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helpers.tpl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values.yaml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6" name="Google Shape;1011;p101">
            <a:extLst>
              <a:ext uri="{FF2B5EF4-FFF2-40B4-BE49-F238E27FC236}">
                <a16:creationId xmlns:a16="http://schemas.microsoft.com/office/drawing/2014/main" id="{89E8500F-F373-1749-9998-EB8CB7A3FD8A}"/>
              </a:ext>
            </a:extLst>
          </p:cNvPr>
          <p:cNvSpPr/>
          <p:nvPr/>
        </p:nvSpPr>
        <p:spPr>
          <a:xfrm>
            <a:off x="9562334" y="4578576"/>
            <a:ext cx="1665566" cy="552456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7" name="Google Shape;1016;p101">
            <a:extLst>
              <a:ext uri="{FF2B5EF4-FFF2-40B4-BE49-F238E27FC236}">
                <a16:creationId xmlns:a16="http://schemas.microsoft.com/office/drawing/2014/main" id="{A373FF55-D7ED-D64E-9FB2-F154350B78CE}"/>
              </a:ext>
            </a:extLst>
          </p:cNvPr>
          <p:cNvSpPr/>
          <p:nvPr/>
        </p:nvSpPr>
        <p:spPr>
          <a:xfrm>
            <a:off x="9562334" y="1759910"/>
            <a:ext cx="1518504" cy="552456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64BA7D-7EA7-A04C-9878-48F93FC36986}"/>
              </a:ext>
            </a:extLst>
          </p:cNvPr>
          <p:cNvSpPr/>
          <p:nvPr/>
        </p:nvSpPr>
        <p:spPr>
          <a:xfrm>
            <a:off x="1333029" y="3589154"/>
            <a:ext cx="5829581" cy="126565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chart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"{{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Chart.Name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}}-{{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Chart.Version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}}" </a:t>
            </a:r>
          </a:p>
          <a:p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E06C75"/>
                </a:solidFill>
                <a:latin typeface="Helvetica" pitchFamily="2" charset="0"/>
              </a:rPr>
              <a:t>replicas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Values.replicaCount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sz="20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20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2000" dirty="0">
              <a:solidFill>
                <a:srgbClr val="98C379"/>
              </a:solidFill>
              <a:latin typeface="Helvetica" pitchFamily="2" charset="0"/>
            </a:endParaRPr>
          </a:p>
        </p:txBody>
      </p:sp>
      <p:cxnSp>
        <p:nvCxnSpPr>
          <p:cNvPr id="22" name="Google Shape;1017;p101">
            <a:extLst>
              <a:ext uri="{FF2B5EF4-FFF2-40B4-BE49-F238E27FC236}">
                <a16:creationId xmlns:a16="http://schemas.microsoft.com/office/drawing/2014/main" id="{6AD20231-5F28-B449-94FF-59129C09CC7E}"/>
              </a:ext>
            </a:extLst>
          </p:cNvPr>
          <p:cNvCxnSpPr>
            <a:cxnSpLocks/>
          </p:cNvCxnSpPr>
          <p:nvPr/>
        </p:nvCxnSpPr>
        <p:spPr>
          <a:xfrm flipH="1">
            <a:off x="6609347" y="2045460"/>
            <a:ext cx="2952988" cy="165484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1018;p101">
            <a:extLst>
              <a:ext uri="{FF2B5EF4-FFF2-40B4-BE49-F238E27FC236}">
                <a16:creationId xmlns:a16="http://schemas.microsoft.com/office/drawing/2014/main" id="{EF698749-CF31-E146-9DD5-13F22A3D92DD}"/>
              </a:ext>
            </a:extLst>
          </p:cNvPr>
          <p:cNvCxnSpPr>
            <a:cxnSpLocks/>
          </p:cNvCxnSpPr>
          <p:nvPr/>
        </p:nvCxnSpPr>
        <p:spPr>
          <a:xfrm flipH="1" flipV="1">
            <a:off x="5598695" y="4538281"/>
            <a:ext cx="3963639" cy="31652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402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" grpId="0"/>
      <p:bldP spid="15" grpId="0" animBg="1"/>
      <p:bldP spid="16" grpId="0" animBg="1"/>
      <p:bldP spid="17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42732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Go template language</a:t>
            </a:r>
            <a:endParaRPr/>
          </a:p>
        </p:txBody>
      </p:sp>
      <p:sp>
        <p:nvSpPr>
          <p:cNvPr id="1027" name="Google Shape;1027;p102"/>
          <p:cNvSpPr txBox="1"/>
          <p:nvPr/>
        </p:nvSpPr>
        <p:spPr>
          <a:xfrm>
            <a:off x="418990" y="1001557"/>
            <a:ext cx="7919137" cy="121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endParaRPr sz="2399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Google Shape;1028;p102"/>
          <p:cNvSpPr txBox="1"/>
          <p:nvPr/>
        </p:nvSpPr>
        <p:spPr>
          <a:xfrm>
            <a:off x="418991" y="1230098"/>
            <a:ext cx="8332729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sz="2399" baseline="30000" dirty="0">
              <a:solidFill>
                <a:schemeClr val="tx2">
                  <a:lumMod val="50000"/>
                </a:schemeClr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173004" y="5645196"/>
            <a:ext cx="9640989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latin typeface="Helvetica Neue"/>
                <a:ea typeface="Helvetica Neue"/>
                <a:cs typeface="Helvetica Neue"/>
                <a:sym typeface="Helvetica Neue"/>
              </a:rPr>
              <a:t>1  </a:t>
            </a:r>
            <a:r>
              <a:rPr lang="en-US" sz="1799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https://godoc.org/text/template</a:t>
            </a:r>
            <a:r>
              <a:rPr lang="en-US" sz="1799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799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799" dirty="0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99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https://godoc.org/github.com/Masterminds/sprig</a:t>
            </a:r>
            <a:endParaRPr sz="1799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000" dirty="0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Google Shape;1034;p102"/>
          <p:cNvSpPr txBox="1"/>
          <p:nvPr/>
        </p:nvSpPr>
        <p:spPr>
          <a:xfrm>
            <a:off x="533261" y="1753036"/>
            <a:ext cx="7232016" cy="69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Call a Go template function</a:t>
            </a:r>
            <a:r>
              <a:rPr lang="en-US" sz="2399" baseline="30000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1</a:t>
            </a:r>
            <a:endParaRPr sz="1799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36" name="Google Shape;1036;p102">
            <a:hlinkClick r:id="rId5"/>
          </p:cNvPr>
          <p:cNvSpPr/>
          <p:nvPr/>
        </p:nvSpPr>
        <p:spPr>
          <a:xfrm>
            <a:off x="0" y="6730140"/>
            <a:ext cx="5961847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3" name="Google Shape;918;p95" descr="helm-blue-vector.png">
            <a:extLst>
              <a:ext uri="{FF2B5EF4-FFF2-40B4-BE49-F238E27FC236}">
                <a16:creationId xmlns:a16="http://schemas.microsoft.com/office/drawing/2014/main" id="{012A7989-2435-7D4A-B78E-DBC138AD9E6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9B2D76-24FD-114B-A497-CD24367894AB}"/>
              </a:ext>
            </a:extLst>
          </p:cNvPr>
          <p:cNvSpPr/>
          <p:nvPr/>
        </p:nvSpPr>
        <p:spPr>
          <a:xfrm>
            <a:off x="1541154" y="2503584"/>
            <a:ext cx="5693836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quote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Chart.Name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}}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3ADBDD-3BE0-7343-9F50-C39F598A7D98}"/>
              </a:ext>
            </a:extLst>
          </p:cNvPr>
          <p:cNvSpPr/>
          <p:nvPr/>
        </p:nvSpPr>
        <p:spPr>
          <a:xfrm>
            <a:off x="1541154" y="3234072"/>
            <a:ext cx="5693836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default "”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Values.app.email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}}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EEB95C-869B-C246-BFD1-124DC4DDC4FE}"/>
              </a:ext>
            </a:extLst>
          </p:cNvPr>
          <p:cNvSpPr/>
          <p:nvPr/>
        </p:nvSpPr>
        <p:spPr>
          <a:xfrm>
            <a:off x="1541153" y="3981411"/>
            <a:ext cx="5693836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printf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"%s-%s"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Release.Name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"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externaldb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” }}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742560-2894-BD4D-90FD-D0076293AFE3}"/>
              </a:ext>
            </a:extLst>
          </p:cNvPr>
          <p:cNvSpPr/>
          <p:nvPr/>
        </p:nvSpPr>
        <p:spPr>
          <a:xfrm>
            <a:off x="1541152" y="4741214"/>
            <a:ext cx="5693836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upper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Values.app.blogName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19321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Go template language</a:t>
            </a:r>
            <a:endParaRPr/>
          </a:p>
        </p:txBody>
      </p:sp>
      <p:sp>
        <p:nvSpPr>
          <p:cNvPr id="1043" name="Google Shape;1043;p103"/>
          <p:cNvSpPr txBox="1"/>
          <p:nvPr/>
        </p:nvSpPr>
        <p:spPr>
          <a:xfrm>
            <a:off x="418990" y="392116"/>
            <a:ext cx="7919137" cy="121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endParaRPr sz="2399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4" name="Google Shape;1044;p103"/>
          <p:cNvSpPr txBox="1"/>
          <p:nvPr/>
        </p:nvSpPr>
        <p:spPr>
          <a:xfrm>
            <a:off x="418991" y="1230098"/>
            <a:ext cx="8332729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333333"/>
                </a:solidFill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sz="2399" baseline="30000" dirty="0">
              <a:solidFill>
                <a:srgbClr val="333333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Google Shape;1045;p103"/>
          <p:cNvSpPr txBox="1"/>
          <p:nvPr/>
        </p:nvSpPr>
        <p:spPr>
          <a:xfrm>
            <a:off x="269256" y="5629154"/>
            <a:ext cx="9640989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799" dirty="0">
                <a:latin typeface="Helvetica Neue"/>
                <a:ea typeface="Helvetica Neue"/>
                <a:cs typeface="Helvetica Neue"/>
                <a:sym typeface="Helvetica Neue"/>
              </a:rPr>
              <a:t>1  </a:t>
            </a:r>
            <a:r>
              <a:rPr lang="en-US" sz="1799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https://godoc.org/text/template</a:t>
            </a:r>
            <a:r>
              <a:rPr lang="en-US" sz="1799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799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799" dirty="0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sz="1799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https://godoc.org/github.com/Masterminds/sprig</a:t>
            </a:r>
            <a:endParaRPr sz="1799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1000" dirty="0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457080" y="1809145"/>
            <a:ext cx="9091832" cy="69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333333"/>
                </a:solidFill>
                <a:ea typeface="Helvetica Neue"/>
                <a:cs typeface="Helvetica Neue"/>
                <a:sym typeface="Helvetica Neue"/>
              </a:rPr>
              <a:t>Combine values and functions</a:t>
            </a:r>
            <a:r>
              <a:rPr lang="en-US" sz="2399" baseline="30000" dirty="0">
                <a:solidFill>
                  <a:srgbClr val="333333"/>
                </a:solidFill>
                <a:ea typeface="Helvetica Neue"/>
                <a:cs typeface="Helvetica Neue"/>
                <a:sym typeface="Helvetica Neue"/>
              </a:rPr>
              <a:t>1</a:t>
            </a:r>
            <a:r>
              <a:rPr lang="en-US" sz="2399" dirty="0">
                <a:solidFill>
                  <a:srgbClr val="333333"/>
                </a:solidFill>
                <a:ea typeface="Helvetica Neue"/>
                <a:cs typeface="Helvetica Neue"/>
                <a:sym typeface="Helvetica Neue"/>
              </a:rPr>
              <a:t> in pipelines (Unix-like)</a:t>
            </a:r>
            <a:endParaRPr sz="1799" dirty="0"/>
          </a:p>
        </p:txBody>
      </p:sp>
      <p:sp>
        <p:nvSpPr>
          <p:cNvPr id="1052" name="Google Shape;1052;p103">
            <a:hlinkClick r:id="rId5"/>
          </p:cNvPr>
          <p:cNvSpPr/>
          <p:nvPr/>
        </p:nvSpPr>
        <p:spPr>
          <a:xfrm>
            <a:off x="-1" y="6730140"/>
            <a:ext cx="6094413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3" name="Google Shape;918;p95" descr="helm-blue-vector.png">
            <a:extLst>
              <a:ext uri="{FF2B5EF4-FFF2-40B4-BE49-F238E27FC236}">
                <a16:creationId xmlns:a16="http://schemas.microsoft.com/office/drawing/2014/main" id="{65C8B2AD-CC4B-F94F-95E5-D6F8E1EE492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CAB535-FAB1-5D41-A6E4-A125A632EBCF}"/>
              </a:ext>
            </a:extLst>
          </p:cNvPr>
          <p:cNvSpPr/>
          <p:nvPr/>
        </p:nvSpPr>
        <p:spPr>
          <a:xfrm>
            <a:off x="1298921" y="2647607"/>
            <a:ext cx="5791691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Values.wordpressUsername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|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quote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}}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394016F-60E3-6E44-BEA8-9329668187A9}"/>
              </a:ext>
            </a:extLst>
          </p:cNvPr>
          <p:cNvSpPr/>
          <p:nvPr/>
        </p:nvSpPr>
        <p:spPr>
          <a:xfrm>
            <a:off x="1298921" y="3378095"/>
            <a:ext cx="5791691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default ""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Values.app.username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|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quote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}}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6966A5-EC7A-8647-B119-9AF30AA8D42A}"/>
              </a:ext>
            </a:extLst>
          </p:cNvPr>
          <p:cNvSpPr/>
          <p:nvPr/>
        </p:nvSpPr>
        <p:spPr>
          <a:xfrm>
            <a:off x="1298920" y="4125434"/>
            <a:ext cx="5791691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toYaml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Values.app.settings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|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indent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8 }}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8FD593-AFB8-814F-BB2C-4256B17C7F49}"/>
              </a:ext>
            </a:extLst>
          </p:cNvPr>
          <p:cNvSpPr/>
          <p:nvPr/>
        </p:nvSpPr>
        <p:spPr>
          <a:xfrm>
            <a:off x="1298920" y="4885237"/>
            <a:ext cx="8919902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printf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"%s-%s"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Chart.Name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.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Chart.Version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|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replace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"+" "_" | 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trunc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 63 }}</a:t>
            </a:r>
          </a:p>
        </p:txBody>
      </p:sp>
    </p:spTree>
    <p:extLst>
      <p:ext uri="{BB962C8B-B14F-4D97-AF65-F5344CB8AC3E}">
        <p14:creationId xmlns:p14="http://schemas.microsoft.com/office/powerpoint/2010/main" val="40486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Go template language</a:t>
            </a:r>
            <a:endParaRPr/>
          </a:p>
        </p:txBody>
      </p:sp>
      <p:sp>
        <p:nvSpPr>
          <p:cNvPr id="1060" name="Google Shape;1060;p104"/>
          <p:cNvSpPr txBox="1"/>
          <p:nvPr/>
        </p:nvSpPr>
        <p:spPr>
          <a:xfrm>
            <a:off x="418990" y="315936"/>
            <a:ext cx="7919137" cy="121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endParaRPr sz="2399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1" name="Google Shape;1061;p104"/>
          <p:cNvSpPr txBox="1"/>
          <p:nvPr/>
        </p:nvSpPr>
        <p:spPr>
          <a:xfrm>
            <a:off x="418991" y="1230098"/>
            <a:ext cx="8332729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sz="2399" baseline="30000" dirty="0">
              <a:solidFill>
                <a:schemeClr val="tx2">
                  <a:lumMod val="50000"/>
                </a:schemeClr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Google Shape;1063;p104"/>
          <p:cNvSpPr txBox="1"/>
          <p:nvPr/>
        </p:nvSpPr>
        <p:spPr>
          <a:xfrm>
            <a:off x="533260" y="1753036"/>
            <a:ext cx="7639189" cy="69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Re-use a previously defined template macro</a:t>
            </a:r>
            <a:endParaRPr sz="1799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69" name="Google Shape;1069;p104">
            <a:hlinkClick r:id="rId3"/>
          </p:cNvPr>
          <p:cNvSpPr/>
          <p:nvPr/>
        </p:nvSpPr>
        <p:spPr>
          <a:xfrm>
            <a:off x="-1" y="6730140"/>
            <a:ext cx="6226978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4" name="Google Shape;918;p95" descr="helm-blue-vector.png">
            <a:extLst>
              <a:ext uri="{FF2B5EF4-FFF2-40B4-BE49-F238E27FC236}">
                <a16:creationId xmlns:a16="http://schemas.microsoft.com/office/drawing/2014/main" id="{F388C961-87C4-CA4D-806D-4EB749B3EC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0CFB28B-81F4-8647-B277-41529CB34C39}"/>
              </a:ext>
            </a:extLst>
          </p:cNvPr>
          <p:cNvSpPr/>
          <p:nvPr/>
        </p:nvSpPr>
        <p:spPr>
          <a:xfrm>
            <a:off x="8573077" y="1077168"/>
            <a:ext cx="3360649" cy="3786851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my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-nginx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Chart.yaml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____charts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____.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helmignore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templates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/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____deployment.yaml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NOTES.txt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ingress.yaml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service.yaml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helpers.tpl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values.yaml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A22436-DDE9-864B-811E-AF5EDC86382E}"/>
              </a:ext>
            </a:extLst>
          </p:cNvPr>
          <p:cNvSpPr/>
          <p:nvPr/>
        </p:nvSpPr>
        <p:spPr>
          <a:xfrm>
            <a:off x="1168369" y="2502818"/>
            <a:ext cx="4960124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template "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mywordpress.fullname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 . }}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2DF1A1-39A6-FA4D-8972-CC25F75F2FB9}"/>
              </a:ext>
            </a:extLst>
          </p:cNvPr>
          <p:cNvSpPr/>
          <p:nvPr/>
        </p:nvSpPr>
        <p:spPr>
          <a:xfrm>
            <a:off x="1168368" y="3250157"/>
            <a:ext cx="4960124" cy="61304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{{ template "</a:t>
            </a:r>
            <a:r>
              <a:rPr lang="es-ES" sz="2000" dirty="0" err="1">
                <a:solidFill>
                  <a:srgbClr val="98C379"/>
                </a:solidFill>
                <a:latin typeface="Helvetica" pitchFamily="2" charset="0"/>
              </a:rPr>
              <a:t>mywordpress.name</a:t>
            </a:r>
            <a:r>
              <a:rPr lang="es-ES" sz="2000" dirty="0">
                <a:solidFill>
                  <a:srgbClr val="98C379"/>
                </a:solidFill>
                <a:latin typeface="Helvetica" pitchFamily="2" charset="0"/>
              </a:rPr>
              <a:t>" }}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1373FD-E853-7543-8D61-479D36AE2B18}"/>
              </a:ext>
            </a:extLst>
          </p:cNvPr>
          <p:cNvSpPr/>
          <p:nvPr/>
        </p:nvSpPr>
        <p:spPr>
          <a:xfrm>
            <a:off x="1168368" y="4009959"/>
            <a:ext cx="7071936" cy="1972842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{{/*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Expand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the name of the chart.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*/}}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{{- define "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mywordpress.name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" -}}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{{- default 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Chart.Name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.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Values.nameOverride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|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trunc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63 |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trimSuffix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"-" -}}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{{- </a:t>
            </a:r>
            <a:r>
              <a:rPr lang="es-ES" sz="1600" dirty="0" err="1">
                <a:solidFill>
                  <a:srgbClr val="98C379"/>
                </a:solidFill>
                <a:latin typeface="Helvetica" pitchFamily="2" charset="0"/>
              </a:rPr>
              <a:t>end</a:t>
            </a:r>
            <a:r>
              <a:rPr lang="es-ES" sz="1600" dirty="0">
                <a:solidFill>
                  <a:srgbClr val="98C379"/>
                </a:solidFill>
                <a:latin typeface="Helvetica" pitchFamily="2" charset="0"/>
              </a:rPr>
              <a:t> -}} </a:t>
            </a:r>
            <a:br>
              <a:rPr lang="es-ES" sz="1600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sz="1600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sz="1600" dirty="0">
                <a:solidFill>
                  <a:srgbClr val="ABB2BF"/>
                </a:solidFill>
                <a:latin typeface="Helvetica" pitchFamily="2" charset="0"/>
              </a:rPr>
            </a:br>
            <a:endParaRPr lang="es-ES" sz="1600" dirty="0">
              <a:solidFill>
                <a:srgbClr val="98C379"/>
              </a:solidFill>
              <a:latin typeface="Helvetica" pitchFamily="2" charset="0"/>
            </a:endParaRPr>
          </a:p>
          <a:p>
            <a:endParaRPr lang="es-ES" sz="1600" dirty="0">
              <a:solidFill>
                <a:srgbClr val="98C379"/>
              </a:solidFill>
              <a:latin typeface="Helvetica" pitchFamily="2" charset="0"/>
            </a:endParaRPr>
          </a:p>
        </p:txBody>
      </p:sp>
      <p:sp>
        <p:nvSpPr>
          <p:cNvPr id="23" name="Google Shape;1064;p104">
            <a:extLst>
              <a:ext uri="{FF2B5EF4-FFF2-40B4-BE49-F238E27FC236}">
                <a16:creationId xmlns:a16="http://schemas.microsoft.com/office/drawing/2014/main" id="{CC2BF3C7-D19B-1645-ACC4-3511EC2002EA}"/>
              </a:ext>
            </a:extLst>
          </p:cNvPr>
          <p:cNvSpPr/>
          <p:nvPr/>
        </p:nvSpPr>
        <p:spPr>
          <a:xfrm>
            <a:off x="9488415" y="3895021"/>
            <a:ext cx="1739485" cy="481786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cxnSp>
        <p:nvCxnSpPr>
          <p:cNvPr id="24" name="Google Shape;1067;p104">
            <a:extLst>
              <a:ext uri="{FF2B5EF4-FFF2-40B4-BE49-F238E27FC236}">
                <a16:creationId xmlns:a16="http://schemas.microsoft.com/office/drawing/2014/main" id="{7F60D5E1-53DD-FD4C-9DA6-BD6FE352E26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721643" y="4135914"/>
            <a:ext cx="2766772" cy="510718"/>
          </a:xfrm>
          <a:prstGeom prst="straightConnector1">
            <a:avLst/>
          </a:prstGeom>
          <a:noFill/>
          <a:ln w="19050" cap="flat" cmpd="sng">
            <a:solidFill>
              <a:srgbClr val="DD114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33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Go template language</a:t>
            </a:r>
            <a:endParaRPr/>
          </a:p>
        </p:txBody>
      </p:sp>
      <p:sp>
        <p:nvSpPr>
          <p:cNvPr id="1076" name="Google Shape;1076;p105"/>
          <p:cNvSpPr txBox="1"/>
          <p:nvPr/>
        </p:nvSpPr>
        <p:spPr>
          <a:xfrm>
            <a:off x="418990" y="87395"/>
            <a:ext cx="7919137" cy="121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endParaRPr sz="2399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7" name="Google Shape;1077;p105"/>
          <p:cNvSpPr txBox="1"/>
          <p:nvPr/>
        </p:nvSpPr>
        <p:spPr>
          <a:xfrm>
            <a:off x="418991" y="925377"/>
            <a:ext cx="8332729" cy="61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63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sz="2399" baseline="30000" dirty="0">
              <a:solidFill>
                <a:schemeClr val="tx2">
                  <a:lumMod val="50000"/>
                </a:schemeClr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Google Shape;1078;p105"/>
          <p:cNvSpPr txBox="1"/>
          <p:nvPr/>
        </p:nvSpPr>
        <p:spPr>
          <a:xfrm>
            <a:off x="380900" y="1372136"/>
            <a:ext cx="9091832" cy="69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914126" lvl="1" indent="-380886">
              <a:buClr>
                <a:schemeClr val="bg2">
                  <a:lumMod val="75000"/>
                </a:schemeClr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Use control structures</a:t>
            </a:r>
            <a:endParaRPr sz="1799" dirty="0">
              <a:solidFill>
                <a:schemeClr val="tx2">
                  <a:lumMod val="50000"/>
                </a:schemeClr>
              </a:solidFill>
              <a:ea typeface="Inconsolata"/>
              <a:cs typeface="Inconsolata"/>
              <a:sym typeface="Inconsolata"/>
            </a:endParaRPr>
          </a:p>
        </p:txBody>
      </p:sp>
      <p:sp>
        <p:nvSpPr>
          <p:cNvPr id="1081" name="Google Shape;1081;p105"/>
          <p:cNvSpPr txBox="1"/>
          <p:nvPr/>
        </p:nvSpPr>
        <p:spPr>
          <a:xfrm>
            <a:off x="1024757" y="1985025"/>
            <a:ext cx="2103453" cy="30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285750" indent="-2857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799" b="1" dirty="0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if-else</a:t>
            </a:r>
            <a:endParaRPr sz="1799" b="1" dirty="0">
              <a:solidFill>
                <a:schemeClr val="tx2">
                  <a:lumMod val="50000"/>
                </a:schemeClr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2" name="Google Shape;1082;p105"/>
          <p:cNvSpPr txBox="1"/>
          <p:nvPr/>
        </p:nvSpPr>
        <p:spPr>
          <a:xfrm>
            <a:off x="948578" y="4346611"/>
            <a:ext cx="2179632" cy="28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285750" indent="-28575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799" b="1" dirty="0">
                <a:solidFill>
                  <a:schemeClr val="tx2">
                    <a:lumMod val="50000"/>
                  </a:schemeClr>
                </a:solidFill>
                <a:ea typeface="Helvetica Neue"/>
                <a:cs typeface="Helvetica Neue"/>
                <a:sym typeface="Helvetica Neue"/>
              </a:rPr>
              <a:t>foreach</a:t>
            </a:r>
            <a:endParaRPr sz="1799" b="1" dirty="0">
              <a:solidFill>
                <a:schemeClr val="tx2">
                  <a:lumMod val="50000"/>
                </a:schemeClr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4" name="Google Shape;1084;p105">
            <a:hlinkClick r:id="rId3"/>
          </p:cNvPr>
          <p:cNvSpPr/>
          <p:nvPr/>
        </p:nvSpPr>
        <p:spPr>
          <a:xfrm>
            <a:off x="-1" y="6730140"/>
            <a:ext cx="6359244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2" name="Google Shape;918;p95" descr="helm-blue-vector.png">
            <a:extLst>
              <a:ext uri="{FF2B5EF4-FFF2-40B4-BE49-F238E27FC236}">
                <a16:creationId xmlns:a16="http://schemas.microsoft.com/office/drawing/2014/main" id="{34EE724C-F89C-3F45-B214-69F3251389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3B6F20-05E7-B440-A8A4-28E784E2D9F6}"/>
              </a:ext>
            </a:extLst>
          </p:cNvPr>
          <p:cNvSpPr/>
          <p:nvPr/>
        </p:nvSpPr>
        <p:spPr>
          <a:xfrm>
            <a:off x="1129597" y="2494122"/>
            <a:ext cx="7071936" cy="179493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{{-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if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.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Values.mariadb.enabled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value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{{ .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Values.mariadb.mariadbUser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|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quote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{{-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else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value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{{ .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Values.externalDatabase.user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|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quote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{{-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end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endParaRPr lang="es-ES" dirty="0">
              <a:solidFill>
                <a:srgbClr val="98C379"/>
              </a:solidFill>
              <a:latin typeface="Helvetica" pitchFamily="2" charset="0"/>
            </a:endParaRPr>
          </a:p>
          <a:p>
            <a:endParaRPr lang="es-ES" dirty="0">
              <a:solidFill>
                <a:srgbClr val="98C379"/>
              </a:solidFill>
              <a:latin typeface="Helvetica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EC86FD-DEE9-6548-88B9-D2083AA95E4D}"/>
              </a:ext>
            </a:extLst>
          </p:cNvPr>
          <p:cNvSpPr/>
          <p:nvPr/>
        </p:nvSpPr>
        <p:spPr>
          <a:xfrm>
            <a:off x="1129597" y="4746789"/>
            <a:ext cx="5164499" cy="152561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users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|-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  {{-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range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.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Values.users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  - {{ . |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title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|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quote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}}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  {{-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end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}} </a:t>
            </a:r>
          </a:p>
        </p:txBody>
      </p:sp>
    </p:spTree>
    <p:extLst>
      <p:ext uri="{BB962C8B-B14F-4D97-AF65-F5344CB8AC3E}">
        <p14:creationId xmlns:p14="http://schemas.microsoft.com/office/powerpoint/2010/main" val="426819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Reusing other charts</a:t>
            </a:r>
            <a:endParaRPr/>
          </a:p>
        </p:txBody>
      </p:sp>
      <p:sp>
        <p:nvSpPr>
          <p:cNvPr id="1119" name="Google Shape;1119;p108"/>
          <p:cNvSpPr txBox="1"/>
          <p:nvPr/>
        </p:nvSpPr>
        <p:spPr>
          <a:xfrm>
            <a:off x="495171" y="946347"/>
            <a:ext cx="5795990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Charts can use already existing charts</a:t>
            </a:r>
            <a:endParaRPr sz="200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5" name="Google Shape;1125;p108"/>
          <p:cNvSpPr txBox="1"/>
          <p:nvPr/>
        </p:nvSpPr>
        <p:spPr>
          <a:xfrm>
            <a:off x="6880303" y="418026"/>
            <a:ext cx="4393863" cy="62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Dependencies will be stored here</a:t>
            </a:r>
            <a:endParaRPr sz="2000"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0" name="Google Shape;1130;p108"/>
          <p:cNvSpPr txBox="1"/>
          <p:nvPr/>
        </p:nvSpPr>
        <p:spPr>
          <a:xfrm>
            <a:off x="6291161" y="5328530"/>
            <a:ext cx="5120866" cy="79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000" err="1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Values.yaml</a:t>
            </a:r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 will redefine some values of the original chart</a:t>
            </a:r>
            <a:endParaRPr sz="200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2" name="Google Shape;1132;p108">
            <a:hlinkClick r:id="rId3"/>
          </p:cNvPr>
          <p:cNvSpPr/>
          <p:nvPr/>
        </p:nvSpPr>
        <p:spPr>
          <a:xfrm>
            <a:off x="-1" y="6730140"/>
            <a:ext cx="6756940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7" name="Google Shape;918;p95" descr="helm-blue-vector.png">
            <a:extLst>
              <a:ext uri="{FF2B5EF4-FFF2-40B4-BE49-F238E27FC236}">
                <a16:creationId xmlns:a16="http://schemas.microsoft.com/office/drawing/2014/main" id="{2AEDC6BE-EA2C-4346-BE7C-7692CBF9CA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56A3C7B-B17C-1C4C-B7E5-B60E40125109}"/>
              </a:ext>
            </a:extLst>
          </p:cNvPr>
          <p:cNvSpPr/>
          <p:nvPr/>
        </p:nvSpPr>
        <p:spPr>
          <a:xfrm>
            <a:off x="8443413" y="1354527"/>
            <a:ext cx="3360649" cy="3974003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my-nginx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Chart.yaml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____charts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____.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helmignore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templates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/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____deployment.yaml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NOTES.txt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ingress.yaml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service.yaml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helpers.tpl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</a:p>
          <a:p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requirements.yaml</a:t>
            </a:r>
            <a:br>
              <a:rPr lang="es-ES" sz="2000" dirty="0">
                <a:solidFill>
                  <a:srgbClr val="61AFEF"/>
                </a:solidFill>
                <a:latin typeface="Helvetica" pitchFamily="2" charset="0"/>
              </a:rPr>
            </a:b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sz="2000" dirty="0">
                <a:solidFill>
                  <a:srgbClr val="C678DD"/>
                </a:solidFill>
                <a:latin typeface="Helvetica" pitchFamily="2" charset="0"/>
              </a:rPr>
              <a:t>|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____</a:t>
            </a:r>
            <a:r>
              <a:rPr lang="es-ES" sz="2000" dirty="0" err="1">
                <a:solidFill>
                  <a:srgbClr val="61AFEF"/>
                </a:solidFill>
                <a:latin typeface="Helvetica" pitchFamily="2" charset="0"/>
              </a:rPr>
              <a:t>values.yaml</a:t>
            </a:r>
            <a:r>
              <a:rPr lang="es-ES" sz="2000" dirty="0">
                <a:solidFill>
                  <a:srgbClr val="61AFEF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9" name="Google Shape;1122;p108">
            <a:extLst>
              <a:ext uri="{FF2B5EF4-FFF2-40B4-BE49-F238E27FC236}">
                <a16:creationId xmlns:a16="http://schemas.microsoft.com/office/drawing/2014/main" id="{704802F3-5613-3B4D-8F62-5401D9137408}"/>
              </a:ext>
            </a:extLst>
          </p:cNvPr>
          <p:cNvSpPr/>
          <p:nvPr/>
        </p:nvSpPr>
        <p:spPr>
          <a:xfrm>
            <a:off x="8960527" y="4491261"/>
            <a:ext cx="2600323" cy="36500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cxnSp>
        <p:nvCxnSpPr>
          <p:cNvPr id="20" name="Google Shape;1123;p108">
            <a:extLst>
              <a:ext uri="{FF2B5EF4-FFF2-40B4-BE49-F238E27FC236}">
                <a16:creationId xmlns:a16="http://schemas.microsoft.com/office/drawing/2014/main" id="{1347E09A-E4B6-3349-B04E-E9A9CA125E4C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6360204" y="3119568"/>
            <a:ext cx="2600323" cy="1554196"/>
          </a:xfrm>
          <a:prstGeom prst="straightConnector1">
            <a:avLst/>
          </a:prstGeom>
          <a:noFill/>
          <a:ln w="28575" cap="flat" cmpd="sng">
            <a:solidFill>
              <a:srgbClr val="DD114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1124;p108">
            <a:extLst>
              <a:ext uri="{FF2B5EF4-FFF2-40B4-BE49-F238E27FC236}">
                <a16:creationId xmlns:a16="http://schemas.microsoft.com/office/drawing/2014/main" id="{39134E38-10BF-134D-A861-878B3280AB35}"/>
              </a:ext>
            </a:extLst>
          </p:cNvPr>
          <p:cNvSpPr/>
          <p:nvPr/>
        </p:nvSpPr>
        <p:spPr>
          <a:xfrm>
            <a:off x="8960527" y="2082060"/>
            <a:ext cx="1609381" cy="36500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cxnSp>
        <p:nvCxnSpPr>
          <p:cNvPr id="22" name="Google Shape;1126;p108">
            <a:extLst>
              <a:ext uri="{FF2B5EF4-FFF2-40B4-BE49-F238E27FC236}">
                <a16:creationId xmlns:a16="http://schemas.microsoft.com/office/drawing/2014/main" id="{07BC3C85-EB9F-F646-875A-531320C206EF}"/>
              </a:ext>
            </a:extLst>
          </p:cNvPr>
          <p:cNvCxnSpPr>
            <a:cxnSpLocks/>
            <a:stCxn id="1125" idx="2"/>
            <a:endCxn id="21" idx="0"/>
          </p:cNvCxnSpPr>
          <p:nvPr/>
        </p:nvCxnSpPr>
        <p:spPr>
          <a:xfrm>
            <a:off x="9077235" y="1043176"/>
            <a:ext cx="687983" cy="1038884"/>
          </a:xfrm>
          <a:prstGeom prst="straightConnector1">
            <a:avLst/>
          </a:prstGeom>
          <a:noFill/>
          <a:ln w="28575" cap="flat" cmpd="sng">
            <a:solidFill>
              <a:srgbClr val="DD114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1128;p108">
            <a:extLst>
              <a:ext uri="{FF2B5EF4-FFF2-40B4-BE49-F238E27FC236}">
                <a16:creationId xmlns:a16="http://schemas.microsoft.com/office/drawing/2014/main" id="{0A3A41D6-1820-5A4D-8ACC-88D387882A8C}"/>
              </a:ext>
            </a:extLst>
          </p:cNvPr>
          <p:cNvSpPr/>
          <p:nvPr/>
        </p:nvSpPr>
        <p:spPr>
          <a:xfrm>
            <a:off x="9146237" y="4841307"/>
            <a:ext cx="1800437" cy="365005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cxnSp>
        <p:nvCxnSpPr>
          <p:cNvPr id="24" name="Google Shape;1129;p108">
            <a:extLst>
              <a:ext uri="{FF2B5EF4-FFF2-40B4-BE49-F238E27FC236}">
                <a16:creationId xmlns:a16="http://schemas.microsoft.com/office/drawing/2014/main" id="{083A6C3D-E24A-E847-BE06-3F8A30A9B164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6291161" y="4995645"/>
            <a:ext cx="2855076" cy="28165"/>
          </a:xfrm>
          <a:prstGeom prst="straightConnector1">
            <a:avLst/>
          </a:prstGeom>
          <a:noFill/>
          <a:ln w="28575" cap="flat" cmpd="sng">
            <a:solidFill>
              <a:srgbClr val="DD114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00B8172-B831-3748-B7FD-BB7B12A64D44}"/>
              </a:ext>
            </a:extLst>
          </p:cNvPr>
          <p:cNvSpPr/>
          <p:nvPr/>
        </p:nvSpPr>
        <p:spPr>
          <a:xfrm>
            <a:off x="601891" y="1463948"/>
            <a:ext cx="5689270" cy="1747558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dependencies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-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name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mariadb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version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7.3.5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repository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https://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charts.storage.googleapis.com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/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condition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mariadb.enabled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endParaRPr lang="es-ES" dirty="0">
              <a:solidFill>
                <a:srgbClr val="98C379"/>
              </a:solidFill>
              <a:latin typeface="Helvetica" pitchFamily="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BBBDFED-5D4B-7F4A-83A3-204F92F4BC6B}"/>
              </a:ext>
            </a:extLst>
          </p:cNvPr>
          <p:cNvSpPr/>
          <p:nvPr/>
        </p:nvSpPr>
        <p:spPr>
          <a:xfrm>
            <a:off x="601891" y="3646495"/>
            <a:ext cx="5558628" cy="2411105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i="1" dirty="0" err="1">
                <a:solidFill>
                  <a:srgbClr val="5C6370"/>
                </a:solidFill>
                <a:latin typeface="Helvetica" pitchFamily="2" charset="0"/>
              </a:rPr>
              <a:t>myWordpress</a:t>
            </a:r>
            <a:r>
              <a:rPr lang="es-ES" i="1" dirty="0">
                <a:solidFill>
                  <a:srgbClr val="5C6370"/>
                </a:solidFill>
                <a:latin typeface="Helvetica" pitchFamily="2" charset="0"/>
              </a:rPr>
              <a:t> </a:t>
            </a:r>
            <a:r>
              <a:rPr lang="es-ES" i="1" dirty="0" err="1">
                <a:solidFill>
                  <a:srgbClr val="5C6370"/>
                </a:solidFill>
                <a:latin typeface="Helvetica" pitchFamily="2" charset="0"/>
              </a:rPr>
              <a:t>Values.yml</a:t>
            </a:r>
            <a:r>
              <a:rPr lang="es-ES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image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bitnami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/wordpress:5.2.0...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i="1" dirty="0">
                <a:solidFill>
                  <a:srgbClr val="5C6370"/>
                </a:solidFill>
                <a:latin typeface="Helvetica" pitchFamily="2" charset="0"/>
              </a:rPr>
              <a:t>## </a:t>
            </a:r>
            <a:r>
              <a:rPr lang="es-ES" i="1" dirty="0" err="1">
                <a:solidFill>
                  <a:srgbClr val="5C6370"/>
                </a:solidFill>
                <a:latin typeface="Helvetica" pitchFamily="2" charset="0"/>
              </a:rPr>
              <a:t>MariaDB</a:t>
            </a:r>
            <a:r>
              <a:rPr lang="es-ES" i="1" dirty="0">
                <a:solidFill>
                  <a:srgbClr val="5C6370"/>
                </a:solidFill>
                <a:latin typeface="Helvetica" pitchFamily="2" charset="0"/>
              </a:rPr>
              <a:t> chart </a:t>
            </a:r>
            <a:r>
              <a:rPr lang="es-ES" i="1" dirty="0" err="1">
                <a:solidFill>
                  <a:srgbClr val="5C6370"/>
                </a:solidFill>
                <a:latin typeface="Helvetica" pitchFamily="2" charset="0"/>
              </a:rPr>
              <a:t>configuration</a:t>
            </a:r>
            <a:r>
              <a:rPr lang="es-ES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mariadb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enabled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true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mariadbDatabase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: </a:t>
            </a:r>
            <a:r>
              <a:rPr lang="es-ES" dirty="0" err="1">
                <a:solidFill>
                  <a:srgbClr val="98C379"/>
                </a:solidFill>
                <a:latin typeface="Helvetica" pitchFamily="2" charset="0"/>
              </a:rPr>
              <a:t>bitnami_wordpress</a:t>
            </a:r>
            <a:r>
              <a:rPr lang="es-ES" dirty="0">
                <a:solidFill>
                  <a:srgbClr val="98C379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98C37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r>
              <a:rPr lang="es-ES" i="1" dirty="0">
                <a:solidFill>
                  <a:srgbClr val="5C6370"/>
                </a:solidFill>
                <a:latin typeface="Helvetica" pitchFamily="2" charset="0"/>
              </a:rPr>
              <a:t># </a:t>
            </a:r>
            <a:r>
              <a:rPr lang="es-ES" i="1" dirty="0" err="1">
                <a:solidFill>
                  <a:srgbClr val="5C6370"/>
                </a:solidFill>
                <a:latin typeface="Helvetica" pitchFamily="2" charset="0"/>
              </a:rPr>
              <a:t>mariadbRootPassword</a:t>
            </a:r>
            <a:r>
              <a:rPr lang="es-ES" i="1" dirty="0">
                <a:solidFill>
                  <a:srgbClr val="5C6370"/>
                </a:solidFill>
                <a:latin typeface="Helvetica" pitchFamily="2" charset="0"/>
              </a:rPr>
              <a:t>: </a:t>
            </a:r>
            <a:r>
              <a:rPr lang="es-ES" dirty="0">
                <a:solidFill>
                  <a:srgbClr val="5C6370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5C6370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 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98C37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46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Upgrading charts</a:t>
            </a:r>
            <a:endParaRPr/>
          </a:p>
        </p:txBody>
      </p:sp>
      <p:sp>
        <p:nvSpPr>
          <p:cNvPr id="1139" name="Google Shape;1139;p109"/>
          <p:cNvSpPr txBox="1"/>
          <p:nvPr/>
        </p:nvSpPr>
        <p:spPr>
          <a:xfrm>
            <a:off x="495171" y="1098707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399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Existing releases can be rolling-updated</a:t>
            </a:r>
            <a:endParaRPr sz="2399"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1" name="Google Shape;1141;p109"/>
          <p:cNvSpPr txBox="1"/>
          <p:nvPr/>
        </p:nvSpPr>
        <p:spPr>
          <a:xfrm>
            <a:off x="495171" y="2698490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399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There is a history of the whole release</a:t>
            </a:r>
            <a:endParaRPr sz="2399"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3" name="Google Shape;1143;p109"/>
          <p:cNvSpPr txBox="1"/>
          <p:nvPr/>
        </p:nvSpPr>
        <p:spPr>
          <a:xfrm>
            <a:off x="495171" y="4765352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399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Rolling back is possible</a:t>
            </a:r>
            <a:endParaRPr sz="2399"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6" name="Google Shape;1146;p109">
            <a:hlinkClick r:id="rId3"/>
          </p:cNvPr>
          <p:cNvSpPr/>
          <p:nvPr/>
        </p:nvSpPr>
        <p:spPr>
          <a:xfrm>
            <a:off x="0" y="6730140"/>
            <a:ext cx="6889205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1" name="Google Shape;918;p95" descr="helm-blue-vector.png">
            <a:extLst>
              <a:ext uri="{FF2B5EF4-FFF2-40B4-BE49-F238E27FC236}">
                <a16:creationId xmlns:a16="http://schemas.microsoft.com/office/drawing/2014/main" id="{967BFB9D-9186-D743-9A9D-4123E85DC5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243643-3BBD-5845-9549-27F38F1CEE0A}"/>
              </a:ext>
            </a:extLst>
          </p:cNvPr>
          <p:cNvSpPr/>
          <p:nvPr/>
        </p:nvSpPr>
        <p:spPr>
          <a:xfrm>
            <a:off x="627935" y="1527880"/>
            <a:ext cx="10264654" cy="95921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upgrade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my-stable-wordpress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stable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wordpress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--set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ingress.enabled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=true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upgrade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my-stable-wordpress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stable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/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wordpress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>
                <a:solidFill>
                  <a:srgbClr val="D19A66"/>
                </a:solidFill>
                <a:latin typeface="Helvetica" pitchFamily="2" charset="0"/>
              </a:rPr>
              <a:t>--set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image.tag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=5.2.1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1CA9B65-0456-5945-A3FC-D40D31A938C9}"/>
              </a:ext>
            </a:extLst>
          </p:cNvPr>
          <p:cNvSpPr/>
          <p:nvPr/>
        </p:nvSpPr>
        <p:spPr>
          <a:xfrm>
            <a:off x="627935" y="3105518"/>
            <a:ext cx="10952878" cy="1417109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history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my-stable-wordpress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REVISION   UPDATED                      STATUS             CHART                 DESCRIPTION </a:t>
            </a:r>
            <a:br>
              <a:rPr lang="es-ES" dirty="0">
                <a:solidFill>
                  <a:srgbClr val="5FAAE9"/>
                </a:solidFill>
                <a:latin typeface="Helvetica" pitchFamily="2" charset="0"/>
              </a:rPr>
            </a:b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1                  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May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 15 17:13:06 2019   SUPERSEDED  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stable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/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wordpress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   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Install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 complete2</a:t>
            </a:r>
          </a:p>
          <a:p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2                  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May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 15 17:13:46 2019   DEPLOYED.      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stable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/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wordpress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   </a:t>
            </a:r>
            <a:r>
              <a:rPr lang="es-ES" dirty="0" err="1">
                <a:solidFill>
                  <a:srgbClr val="5FAAE9"/>
                </a:solidFill>
                <a:latin typeface="Helvetica" pitchFamily="2" charset="0"/>
              </a:rPr>
              <a:t>Upgrade</a:t>
            </a:r>
            <a:r>
              <a:rPr lang="es-ES" dirty="0">
                <a:solidFill>
                  <a:srgbClr val="5FAAE9"/>
                </a:solidFill>
                <a:latin typeface="Helvetica" pitchFamily="2" charset="0"/>
              </a:rPr>
              <a:t> complete2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E170B3-C84E-D04C-963F-ECDBC5FD9EDA}"/>
              </a:ext>
            </a:extLst>
          </p:cNvPr>
          <p:cNvSpPr/>
          <p:nvPr/>
        </p:nvSpPr>
        <p:spPr>
          <a:xfrm>
            <a:off x="627935" y="5330120"/>
            <a:ext cx="10952878" cy="779490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rollback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my-stable-wordpress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4017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r>
              <a:rPr lang="en-US"/>
              <a:t>Working with chart repositories</a:t>
            </a:r>
            <a:endParaRPr/>
          </a:p>
        </p:txBody>
      </p:sp>
      <p:sp>
        <p:nvSpPr>
          <p:cNvPr id="1153" name="Google Shape;1153;p110"/>
          <p:cNvSpPr txBox="1"/>
          <p:nvPr/>
        </p:nvSpPr>
        <p:spPr>
          <a:xfrm>
            <a:off x="591423" y="2469950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399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List chart repositories</a:t>
            </a:r>
            <a:endParaRPr sz="2399"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6" name="Google Shape;1156;p110"/>
          <p:cNvSpPr txBox="1"/>
          <p:nvPr/>
        </p:nvSpPr>
        <p:spPr>
          <a:xfrm>
            <a:off x="591423" y="3612652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399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Add chart repository</a:t>
            </a:r>
            <a:endParaRPr sz="2399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8" name="Google Shape;1158;p110"/>
          <p:cNvSpPr txBox="1"/>
          <p:nvPr/>
        </p:nvSpPr>
        <p:spPr>
          <a:xfrm>
            <a:off x="591423" y="4755354"/>
            <a:ext cx="11216178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r>
              <a:rPr lang="en-US" sz="2399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Update chart repository</a:t>
            </a:r>
            <a:endParaRPr sz="2399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0" name="Google Shape;1160;p110"/>
          <p:cNvSpPr txBox="1"/>
          <p:nvPr/>
        </p:nvSpPr>
        <p:spPr>
          <a:xfrm>
            <a:off x="601770" y="1067940"/>
            <a:ext cx="10658324" cy="118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2399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A </a:t>
            </a:r>
            <a:r>
              <a:rPr lang="en-US" sz="2399" u="sng" dirty="0">
                <a:solidFill>
                  <a:schemeClr val="hlink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  <a:hlinkClick r:id="rId3"/>
              </a:rPr>
              <a:t>chart repository</a:t>
            </a:r>
            <a:r>
              <a:rPr lang="en-US" sz="2399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 is a location where packaged charts can be stored and shared. It is an HTTP server that serves an </a:t>
            </a:r>
            <a:r>
              <a:rPr lang="en-US" sz="2399" i="1" dirty="0" err="1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index.yaml</a:t>
            </a:r>
            <a:r>
              <a:rPr lang="en-US" sz="2399" dirty="0">
                <a:solidFill>
                  <a:srgbClr val="24292E"/>
                </a:solidFill>
                <a:highlight>
                  <a:srgbClr val="FFFFFF"/>
                </a:highlight>
                <a:ea typeface="Helvetica Neue"/>
                <a:cs typeface="Helvetica Neue"/>
                <a:sym typeface="Helvetica Neue"/>
              </a:rPr>
              <a:t> and packaged charts.</a:t>
            </a:r>
            <a:endParaRPr sz="2399" dirty="0"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1" name="Google Shape;1161;p110">
            <a:hlinkClick r:id="rId4"/>
          </p:cNvPr>
          <p:cNvSpPr/>
          <p:nvPr/>
        </p:nvSpPr>
        <p:spPr>
          <a:xfrm>
            <a:off x="-1" y="6730140"/>
            <a:ext cx="7021771" cy="1268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pic>
        <p:nvPicPr>
          <p:cNvPr id="12" name="Google Shape;918;p95" descr="helm-blue-vector.png">
            <a:extLst>
              <a:ext uri="{FF2B5EF4-FFF2-40B4-BE49-F238E27FC236}">
                <a16:creationId xmlns:a16="http://schemas.microsoft.com/office/drawing/2014/main" id="{02F8D10F-0110-5D4C-B80F-6BCB6EFBCD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7900" y="120750"/>
            <a:ext cx="705826" cy="73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832C0A5-C97A-5448-B767-BB6B87083B78}"/>
              </a:ext>
            </a:extLst>
          </p:cNvPr>
          <p:cNvSpPr/>
          <p:nvPr/>
        </p:nvSpPr>
        <p:spPr>
          <a:xfrm>
            <a:off x="627935" y="5265952"/>
            <a:ext cx="10952878" cy="56793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repo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update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</a:t>
            </a:r>
            <a:br>
              <a:rPr lang="es-ES" dirty="0">
                <a:solidFill>
                  <a:srgbClr val="ABB2BF"/>
                </a:solidFill>
                <a:latin typeface="Helvetica" pitchFamily="2" charset="0"/>
              </a:rPr>
            </a:b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F0DDE18-F089-6349-ABD3-909BC1A46DE2}"/>
              </a:ext>
            </a:extLst>
          </p:cNvPr>
          <p:cNvSpPr/>
          <p:nvPr/>
        </p:nvSpPr>
        <p:spPr>
          <a:xfrm>
            <a:off x="627935" y="4034667"/>
            <a:ext cx="10952878" cy="56793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repo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add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bitnami https://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charts.bitnami.com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/bitnami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1C06F1D-6A4B-A046-ACC9-1216CA108E6A}"/>
              </a:ext>
            </a:extLst>
          </p:cNvPr>
          <p:cNvSpPr/>
          <p:nvPr/>
        </p:nvSpPr>
        <p:spPr>
          <a:xfrm>
            <a:off x="627935" y="2931993"/>
            <a:ext cx="10952878" cy="567936"/>
          </a:xfrm>
          <a:prstGeom prst="roundRect">
            <a:avLst>
              <a:gd name="adj" fmla="val 3623"/>
            </a:avLst>
          </a:prstGeom>
          <a:solidFill>
            <a:srgbClr val="282C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solidFill>
                  <a:srgbClr val="BE5046"/>
                </a:solidFill>
                <a:latin typeface="Helvetica" pitchFamily="2" charset="0"/>
              </a:rPr>
              <a:t>$</a:t>
            </a:r>
            <a:r>
              <a:rPr lang="es-ES" dirty="0">
                <a:solidFill>
                  <a:srgbClr val="61AFEF"/>
                </a:solidFill>
                <a:latin typeface="Helvetica" pitchFamily="2" charset="0"/>
              </a:rPr>
              <a:t> </a:t>
            </a:r>
            <a:r>
              <a:rPr lang="es-ES" dirty="0" err="1">
                <a:solidFill>
                  <a:srgbClr val="E06C75"/>
                </a:solidFill>
                <a:latin typeface="Helvetica" pitchFamily="2" charset="0"/>
              </a:rPr>
              <a:t>helm</a:t>
            </a:r>
            <a:r>
              <a:rPr lang="es-ES" dirty="0">
                <a:solidFill>
                  <a:srgbClr val="ABB2BF"/>
                </a:solidFill>
                <a:latin typeface="Helvetica" pitchFamily="2" charset="0"/>
              </a:rPr>
              <a:t> repo </a:t>
            </a:r>
            <a:r>
              <a:rPr lang="es-ES" dirty="0" err="1">
                <a:solidFill>
                  <a:srgbClr val="ABB2BF"/>
                </a:solidFill>
                <a:latin typeface="Helvetica" pitchFamily="2" charset="0"/>
              </a:rPr>
              <a:t>list</a:t>
            </a:r>
            <a:endParaRPr lang="es-ES" dirty="0">
              <a:solidFill>
                <a:srgbClr val="ABB2B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BC3FF0-4088-4AE9-AB2A-E3170647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700794"/>
            <a:ext cx="6427626" cy="1229360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48992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79809" y="1128123"/>
            <a:ext cx="10962687" cy="50375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s-ES" dirty="0" err="1"/>
              <a:t>Kubernetes</a:t>
            </a:r>
            <a:r>
              <a:rPr lang="es-ES" dirty="0"/>
              <a:t> CLI</a:t>
            </a:r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es-ES" sz="2000" dirty="0"/>
              <a:t>Exercise 1: </a:t>
            </a:r>
            <a:r>
              <a:rPr lang="es-ES" sz="2000" dirty="0" err="1"/>
              <a:t>Find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way</a:t>
            </a:r>
            <a:r>
              <a:rPr lang="es-ES" sz="2000" dirty="0"/>
              <a:t> to </a:t>
            </a:r>
            <a:r>
              <a:rPr lang="es-ES" sz="2000" dirty="0" err="1"/>
              <a:t>create</a:t>
            </a:r>
            <a:r>
              <a:rPr lang="es-ES" sz="2000" dirty="0"/>
              <a:t> a </a:t>
            </a:r>
            <a:r>
              <a:rPr lang="es-ES" sz="2000" dirty="0" err="1"/>
              <a:t>job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kubectl</a:t>
            </a:r>
            <a:endParaRPr lang="es-ES" sz="2000" dirty="0"/>
          </a:p>
          <a:p>
            <a:pPr lvl="1">
              <a:buClr>
                <a:schemeClr val="bg2">
                  <a:lumMod val="75000"/>
                </a:schemeClr>
              </a:buClr>
            </a:pPr>
            <a:endParaRPr lang="es-ES" sz="2000" dirty="0"/>
          </a:p>
          <a:p>
            <a:pPr indent="-184150">
              <a:buClr>
                <a:schemeClr val="bg2">
                  <a:lumMod val="75000"/>
                </a:schemeClr>
              </a:buClr>
              <a:buNone/>
            </a:pPr>
            <a:r>
              <a:rPr lang="es-ES" dirty="0" err="1"/>
              <a:t>Kubernetes</a:t>
            </a:r>
            <a:r>
              <a:rPr lang="es-ES" dirty="0"/>
              <a:t> API </a:t>
            </a:r>
            <a:r>
              <a:rPr lang="es-ES" dirty="0" err="1"/>
              <a:t>Objects</a:t>
            </a:r>
            <a:endParaRPr lang="es-ES" dirty="0"/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es-ES" sz="2000" dirty="0"/>
              <a:t>Exercise 2: </a:t>
            </a:r>
            <a:r>
              <a:rPr lang="es-ES" sz="2000" dirty="0" err="1"/>
              <a:t>Find</a:t>
            </a:r>
            <a:r>
              <a:rPr lang="es-ES" sz="2000" dirty="0"/>
              <a:t> </a:t>
            </a:r>
            <a:r>
              <a:rPr lang="es-ES" sz="2000" dirty="0" err="1"/>
              <a:t>information</a:t>
            </a:r>
            <a:r>
              <a:rPr lang="es-ES" sz="2000" dirty="0"/>
              <a:t> </a:t>
            </a:r>
            <a:r>
              <a:rPr lang="es-ES" sz="2000" dirty="0" err="1"/>
              <a:t>about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CronJob</a:t>
            </a:r>
            <a:r>
              <a:rPr lang="es-ES" sz="2000" dirty="0"/>
              <a:t> </a:t>
            </a:r>
            <a:r>
              <a:rPr lang="es-ES" sz="2000" dirty="0" err="1"/>
              <a:t>object</a:t>
            </a:r>
            <a:r>
              <a:rPr lang="es-ES" sz="2000" dirty="0"/>
              <a:t>. Use </a:t>
            </a:r>
            <a:r>
              <a:rPr lang="es-ES" sz="2000" dirty="0" err="1"/>
              <a:t>it</a:t>
            </a:r>
            <a:r>
              <a:rPr lang="es-ES" sz="2000" dirty="0"/>
              <a:t> in a </a:t>
            </a:r>
            <a:r>
              <a:rPr lang="es-ES" sz="2000" dirty="0" err="1"/>
              <a:t>example</a:t>
            </a:r>
            <a:r>
              <a:rPr lang="es-ES" sz="2000" dirty="0"/>
              <a:t>.</a:t>
            </a:r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es-ES" sz="2000" dirty="0"/>
              <a:t>Exercise 3: </a:t>
            </a:r>
            <a:r>
              <a:rPr lang="es-ES" sz="2000" dirty="0" err="1"/>
              <a:t>Find</a:t>
            </a:r>
            <a:r>
              <a:rPr lang="es-ES" sz="2000" dirty="0"/>
              <a:t> </a:t>
            </a:r>
            <a:r>
              <a:rPr lang="es-ES" sz="2000" dirty="0" err="1"/>
              <a:t>information</a:t>
            </a:r>
            <a:r>
              <a:rPr lang="es-ES" sz="2000" dirty="0"/>
              <a:t> </a:t>
            </a:r>
            <a:r>
              <a:rPr lang="es-ES" sz="2000" dirty="0" err="1"/>
              <a:t>about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Statefulset</a:t>
            </a:r>
            <a:r>
              <a:rPr lang="es-ES" sz="2000" dirty="0"/>
              <a:t> </a:t>
            </a:r>
            <a:r>
              <a:rPr lang="es-ES" sz="2000" dirty="0" err="1"/>
              <a:t>object</a:t>
            </a:r>
            <a:r>
              <a:rPr lang="es-ES" sz="2000" dirty="0"/>
              <a:t>. Show </a:t>
            </a:r>
            <a:r>
              <a:rPr lang="es-ES" sz="2000" dirty="0" err="1"/>
              <a:t>examples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differences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Deployment</a:t>
            </a:r>
            <a:r>
              <a:rPr lang="es-ES" sz="2000" dirty="0"/>
              <a:t> </a:t>
            </a:r>
            <a:r>
              <a:rPr lang="es-ES" sz="2000" dirty="0" err="1"/>
              <a:t>Object</a:t>
            </a:r>
            <a:endParaRPr lang="es-ES" sz="2000" dirty="0"/>
          </a:p>
          <a:p>
            <a:pPr marL="273050" lvl="1" indent="0">
              <a:buClr>
                <a:schemeClr val="bg2">
                  <a:lumMod val="75000"/>
                </a:schemeClr>
              </a:buClr>
              <a:buNone/>
            </a:pPr>
            <a:endParaRPr lang="es-ES" sz="2000" dirty="0"/>
          </a:p>
          <a:p>
            <a:pPr indent="-184150">
              <a:buClr>
                <a:schemeClr val="bg2">
                  <a:lumMod val="75000"/>
                </a:schemeClr>
              </a:buClr>
              <a:buNone/>
            </a:pPr>
            <a:r>
              <a:rPr lang="es-ES" dirty="0" err="1"/>
              <a:t>Volumes</a:t>
            </a:r>
            <a:endParaRPr lang="es-ES" dirty="0"/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es-ES" sz="2000" dirty="0"/>
              <a:t>Exercise 4: Find the way to </a:t>
            </a:r>
            <a:r>
              <a:rPr lang="es-ES" sz="2000" dirty="0" err="1"/>
              <a:t>disable</a:t>
            </a:r>
            <a:r>
              <a:rPr lang="es-ES" sz="2000" dirty="0"/>
              <a:t> </a:t>
            </a:r>
            <a:r>
              <a:rPr lang="es-ES" sz="2000" dirty="0" err="1"/>
              <a:t>Minikube</a:t>
            </a:r>
            <a:r>
              <a:rPr lang="es-ES" sz="2000" dirty="0"/>
              <a:t> </a:t>
            </a:r>
            <a:r>
              <a:rPr lang="es-ES" sz="2000" dirty="0" err="1"/>
              <a:t>dynamic</a:t>
            </a:r>
            <a:r>
              <a:rPr lang="es-ES" sz="2000" dirty="0"/>
              <a:t> volumen </a:t>
            </a:r>
            <a:r>
              <a:rPr lang="es-ES" sz="2000" dirty="0" err="1"/>
              <a:t>provisioner</a:t>
            </a:r>
            <a:r>
              <a:rPr lang="es-ES" sz="2000" dirty="0"/>
              <a:t> and try </a:t>
            </a:r>
            <a:r>
              <a:rPr lang="es-ES" sz="2000" dirty="0" err="1"/>
              <a:t>deploying</a:t>
            </a:r>
            <a:r>
              <a:rPr lang="es-ES" sz="2000" dirty="0"/>
              <a:t> PV and </a:t>
            </a:r>
            <a:r>
              <a:rPr lang="es-ES" sz="2000" dirty="0" err="1"/>
              <a:t>PVCs</a:t>
            </a:r>
            <a:r>
              <a:rPr lang="es-ES" sz="2000" dirty="0"/>
              <a:t> </a:t>
            </a:r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manual </a:t>
            </a:r>
            <a:r>
              <a:rPr lang="es-ES" sz="2000" dirty="0" err="1"/>
              <a:t>way</a:t>
            </a:r>
            <a:endParaRPr lang="es-ES" sz="2000" dirty="0"/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es-ES" sz="2000" dirty="0"/>
              <a:t>Exercise 5: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Try deploying the </a:t>
            </a:r>
            <a:r>
              <a:rPr lang="en-US" sz="2000" u="sng" dirty="0">
                <a:solidFill>
                  <a:schemeClr val="hlink"/>
                </a:solidFill>
                <a:ea typeface="Helvetica Neue"/>
                <a:cs typeface="Helvetica Neue"/>
                <a:sym typeface="Helvetica Neue"/>
                <a:hlinkClick r:id="rId3"/>
              </a:rPr>
              <a:t>GlusterFS storage system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in your </a:t>
            </a:r>
            <a:r>
              <a:rPr lang="en-US" sz="2000" dirty="0" err="1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Minikube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 cluster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556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More exercises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48807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s-ES" sz="2400" dirty="0" err="1"/>
              <a:t>Helm</a:t>
            </a:r>
            <a:r>
              <a:rPr lang="es-ES" sz="2400" dirty="0"/>
              <a:t>:</a:t>
            </a:r>
          </a:p>
          <a:p>
            <a:pPr lvl="1"/>
            <a:endParaRPr lang="es-ES" sz="2000" dirty="0"/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es-ES" sz="2000" dirty="0"/>
              <a:t>Exercise 6: </a:t>
            </a:r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Once you have a chart deployed, find the way to get again the NOTES message that appears when deploying </a:t>
            </a:r>
          </a:p>
          <a:p>
            <a:pPr marL="273050" lvl="1" indent="0">
              <a:buNone/>
            </a:pPr>
            <a:endParaRPr lang="en-US" sz="20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  <a:p>
            <a:pPr lvl="1"/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Exercise 7: Find the way to create your own helm chart repository</a:t>
            </a:r>
          </a:p>
          <a:p>
            <a:pPr marL="273050" lvl="1" indent="0">
              <a:buNone/>
            </a:pPr>
            <a:endParaRPr lang="en-US" sz="20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  <a:p>
            <a:pPr lvl="1"/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Exercise 8: Find and install a helm plugin</a:t>
            </a:r>
          </a:p>
          <a:p>
            <a:pPr marL="273050" lvl="1" indent="0">
              <a:buNone/>
            </a:pPr>
            <a:endParaRPr lang="en-US" sz="2000" dirty="0">
              <a:solidFill>
                <a:srgbClr val="3E3E40"/>
              </a:solidFill>
              <a:ea typeface="Helvetica Neue"/>
              <a:cs typeface="Helvetica Neue"/>
              <a:sym typeface="Helvetica Neue"/>
            </a:endParaRPr>
          </a:p>
          <a:p>
            <a:pPr lvl="1"/>
            <a:r>
              <a:rPr lang="en-US" sz="2000" dirty="0">
                <a:solidFill>
                  <a:srgbClr val="3E3E40"/>
                </a:solidFill>
                <a:ea typeface="Helvetica Neue"/>
                <a:cs typeface="Helvetica Neue"/>
                <a:sym typeface="Helvetica Neue"/>
              </a:rPr>
              <a:t>Exercise 9: Find information about Helm tests. Try adding one to a chart</a:t>
            </a:r>
          </a:p>
          <a:p>
            <a:pPr lvl="1"/>
            <a:endParaRPr lang="en-US" dirty="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5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5" name="Google Shape;1325;p111"/>
          <p:cNvCxnSpPr/>
          <p:nvPr/>
        </p:nvCxnSpPr>
        <p:spPr>
          <a:xfrm>
            <a:off x="566377" y="3452194"/>
            <a:ext cx="11077015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27" name="Google Shape;1327;p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Problem (I)</a:t>
            </a:r>
            <a:endParaRPr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328" name="Google Shape;1328;p111"/>
          <p:cNvSpPr/>
          <p:nvPr/>
        </p:nvSpPr>
        <p:spPr>
          <a:xfrm>
            <a:off x="2780875" y="3057147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9" name="Google Shape;1329;p111"/>
          <p:cNvSpPr/>
          <p:nvPr/>
        </p:nvSpPr>
        <p:spPr>
          <a:xfrm>
            <a:off x="8841010" y="3057147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0" name="Google Shape;1330;p111"/>
          <p:cNvSpPr txBox="1"/>
          <p:nvPr/>
        </p:nvSpPr>
        <p:spPr>
          <a:xfrm>
            <a:off x="1491561" y="2159244"/>
            <a:ext cx="1103113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gamesBlog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31" name="Google Shape;1331;p111"/>
          <p:cNvSpPr txBox="1"/>
          <p:nvPr/>
        </p:nvSpPr>
        <p:spPr>
          <a:xfrm>
            <a:off x="653579" y="3932982"/>
            <a:ext cx="1103113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gamesBlog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32" name="Google Shape;1332;p111"/>
          <p:cNvSpPr txBox="1"/>
          <p:nvPr/>
        </p:nvSpPr>
        <p:spPr>
          <a:xfrm>
            <a:off x="114270" y="2803130"/>
            <a:ext cx="1103113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K8s cluster</a:t>
            </a:r>
            <a:endParaRPr sz="130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333" name="Google Shape;1333;p111"/>
          <p:cNvSpPr txBox="1"/>
          <p:nvPr/>
        </p:nvSpPr>
        <p:spPr>
          <a:xfrm>
            <a:off x="101023" y="3392160"/>
            <a:ext cx="1103113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External</a:t>
            </a:r>
            <a:endParaRPr sz="13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334" name="Google Shape;1334;p111"/>
          <p:cNvSpPr txBox="1"/>
          <p:nvPr/>
        </p:nvSpPr>
        <p:spPr>
          <a:xfrm>
            <a:off x="514940" y="4315019"/>
            <a:ext cx="138623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40.0.2.4:33311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35" name="Google Shape;1335;p111"/>
          <p:cNvSpPr txBox="1"/>
          <p:nvPr/>
        </p:nvSpPr>
        <p:spPr>
          <a:xfrm>
            <a:off x="1349998" y="2541657"/>
            <a:ext cx="1430877" cy="36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192.168.3.3:80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36" name="Google Shape;1336;p111"/>
          <p:cNvSpPr txBox="1"/>
          <p:nvPr/>
        </p:nvSpPr>
        <p:spPr>
          <a:xfrm>
            <a:off x="1266994" y="986011"/>
            <a:ext cx="1736436" cy="33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172.100.3.3:8080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37" name="Google Shape;1337;p111"/>
          <p:cNvSpPr txBox="1"/>
          <p:nvPr/>
        </p:nvSpPr>
        <p:spPr>
          <a:xfrm>
            <a:off x="3401213" y="956644"/>
            <a:ext cx="157818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172.100.3.4:80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grpSp>
        <p:nvGrpSpPr>
          <p:cNvPr id="1338" name="Google Shape;1338;p111"/>
          <p:cNvGrpSpPr/>
          <p:nvPr/>
        </p:nvGrpSpPr>
        <p:grpSpPr>
          <a:xfrm>
            <a:off x="1651820" y="1303819"/>
            <a:ext cx="782621" cy="782621"/>
            <a:chOff x="2338050" y="1150865"/>
            <a:chExt cx="782825" cy="782825"/>
          </a:xfrm>
        </p:grpSpPr>
        <p:pic>
          <p:nvPicPr>
            <p:cNvPr id="1339" name="Google Shape;1339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0" name="Google Shape;1340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1" name="Google Shape;1341;p111"/>
          <p:cNvSpPr txBox="1"/>
          <p:nvPr/>
        </p:nvSpPr>
        <p:spPr>
          <a:xfrm>
            <a:off x="7109672" y="929564"/>
            <a:ext cx="1731338" cy="37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172.100.3.5:8080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42" name="Google Shape;1342;p111"/>
          <p:cNvSpPr/>
          <p:nvPr/>
        </p:nvSpPr>
        <p:spPr>
          <a:xfrm>
            <a:off x="1952616" y="5612356"/>
            <a:ext cx="796297" cy="661070"/>
          </a:xfrm>
          <a:custGeom>
            <a:avLst/>
            <a:gdLst/>
            <a:ahLst/>
            <a:cxnLst/>
            <a:rect l="l" t="t" r="r" b="b"/>
            <a:pathLst>
              <a:path w="210298" h="173100" extrusionOk="0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3" name="Google Shape;1343;p111"/>
          <p:cNvGrpSpPr/>
          <p:nvPr/>
        </p:nvGrpSpPr>
        <p:grpSpPr>
          <a:xfrm>
            <a:off x="3798998" y="1303819"/>
            <a:ext cx="782621" cy="782621"/>
            <a:chOff x="4485788" y="1303265"/>
            <a:chExt cx="782825" cy="782825"/>
          </a:xfrm>
        </p:grpSpPr>
        <p:pic>
          <p:nvPicPr>
            <p:cNvPr id="1344" name="Google Shape;1344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788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1563" y="1414450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6" name="Google Shape;1346;p111"/>
          <p:cNvGrpSpPr/>
          <p:nvPr/>
        </p:nvGrpSpPr>
        <p:grpSpPr>
          <a:xfrm>
            <a:off x="7510907" y="1258881"/>
            <a:ext cx="782621" cy="782621"/>
            <a:chOff x="7928113" y="1303265"/>
            <a:chExt cx="782825" cy="782825"/>
          </a:xfrm>
        </p:grpSpPr>
        <p:pic>
          <p:nvPicPr>
            <p:cNvPr id="1347" name="Google Shape;1347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8113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1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63925" y="1439113"/>
              <a:ext cx="511175" cy="5111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9" name="Google Shape;1349;p111"/>
          <p:cNvGrpSpPr/>
          <p:nvPr/>
        </p:nvGrpSpPr>
        <p:grpSpPr>
          <a:xfrm>
            <a:off x="9789463" y="1258881"/>
            <a:ext cx="782621" cy="782621"/>
            <a:chOff x="2338050" y="1150865"/>
            <a:chExt cx="782825" cy="782825"/>
          </a:xfrm>
        </p:grpSpPr>
        <p:pic>
          <p:nvPicPr>
            <p:cNvPr id="1350" name="Google Shape;1350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2" name="Google Shape;1352;p111"/>
          <p:cNvSpPr txBox="1"/>
          <p:nvPr/>
        </p:nvSpPr>
        <p:spPr>
          <a:xfrm>
            <a:off x="3648074" y="2142723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sportShop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53" name="Google Shape;1353;p111"/>
          <p:cNvSpPr txBox="1"/>
          <p:nvPr/>
        </p:nvSpPr>
        <p:spPr>
          <a:xfrm>
            <a:off x="7377503" y="2142735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eLearning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54" name="Google Shape;1354;p111"/>
          <p:cNvSpPr txBox="1"/>
          <p:nvPr/>
        </p:nvSpPr>
        <p:spPr>
          <a:xfrm>
            <a:off x="9659509" y="2142735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foodBlog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55" name="Google Shape;1355;p111"/>
          <p:cNvSpPr txBox="1"/>
          <p:nvPr/>
        </p:nvSpPr>
        <p:spPr>
          <a:xfrm>
            <a:off x="3476219" y="2545365"/>
            <a:ext cx="1503183" cy="3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192.168.3.4:80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56" name="Google Shape;1356;p111"/>
          <p:cNvSpPr txBox="1"/>
          <p:nvPr/>
        </p:nvSpPr>
        <p:spPr>
          <a:xfrm>
            <a:off x="7205647" y="2505277"/>
            <a:ext cx="1503183" cy="33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192.168.3.5:80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57" name="Google Shape;1357;p111"/>
          <p:cNvSpPr txBox="1"/>
          <p:nvPr/>
        </p:nvSpPr>
        <p:spPr>
          <a:xfrm>
            <a:off x="9512372" y="2505276"/>
            <a:ext cx="1578189" cy="42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192.168.3.6:80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58" name="Google Shape;1358;p111"/>
          <p:cNvSpPr txBox="1"/>
          <p:nvPr/>
        </p:nvSpPr>
        <p:spPr>
          <a:xfrm>
            <a:off x="9416397" y="938849"/>
            <a:ext cx="157818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172.100.3.6:80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59" name="Google Shape;1359;p111"/>
          <p:cNvSpPr txBox="1"/>
          <p:nvPr/>
        </p:nvSpPr>
        <p:spPr>
          <a:xfrm>
            <a:off x="1985233" y="3932969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sportShop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0" name="Google Shape;1360;p111"/>
          <p:cNvSpPr txBox="1"/>
          <p:nvPr/>
        </p:nvSpPr>
        <p:spPr>
          <a:xfrm>
            <a:off x="3332482" y="3932994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eLearning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1" name="Google Shape;1361;p111"/>
          <p:cNvSpPr txBox="1"/>
          <p:nvPr/>
        </p:nvSpPr>
        <p:spPr>
          <a:xfrm>
            <a:off x="4603551" y="3932982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foodBlog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2" name="Google Shape;1362;p111"/>
          <p:cNvSpPr txBox="1"/>
          <p:nvPr/>
        </p:nvSpPr>
        <p:spPr>
          <a:xfrm>
            <a:off x="1890607" y="4330478"/>
            <a:ext cx="138623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40.0.2.4:33312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3" name="Google Shape;1363;p111"/>
          <p:cNvSpPr txBox="1"/>
          <p:nvPr/>
        </p:nvSpPr>
        <p:spPr>
          <a:xfrm>
            <a:off x="3235957" y="4330478"/>
            <a:ext cx="138623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40.0.2.4:33313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4" name="Google Shape;1364;p111"/>
          <p:cNvSpPr txBox="1"/>
          <p:nvPr/>
        </p:nvSpPr>
        <p:spPr>
          <a:xfrm>
            <a:off x="4546015" y="4330478"/>
            <a:ext cx="138623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40.0.2.4:33314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5" name="Google Shape;1365;p111"/>
          <p:cNvSpPr txBox="1"/>
          <p:nvPr/>
        </p:nvSpPr>
        <p:spPr>
          <a:xfrm>
            <a:off x="6580035" y="3932970"/>
            <a:ext cx="1194889" cy="36501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gamesBlog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6" name="Google Shape;1366;p111"/>
          <p:cNvSpPr txBox="1"/>
          <p:nvPr/>
        </p:nvSpPr>
        <p:spPr>
          <a:xfrm>
            <a:off x="6533173" y="4315019"/>
            <a:ext cx="138623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40.0.2.5:33311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7" name="Google Shape;1367;p111"/>
          <p:cNvSpPr txBox="1"/>
          <p:nvPr/>
        </p:nvSpPr>
        <p:spPr>
          <a:xfrm>
            <a:off x="8079645" y="3932969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sportShop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8" name="Google Shape;1368;p111"/>
          <p:cNvSpPr txBox="1"/>
          <p:nvPr/>
        </p:nvSpPr>
        <p:spPr>
          <a:xfrm>
            <a:off x="9350714" y="3932994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eLearning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69" name="Google Shape;1369;p111"/>
          <p:cNvSpPr txBox="1"/>
          <p:nvPr/>
        </p:nvSpPr>
        <p:spPr>
          <a:xfrm>
            <a:off x="10621783" y="3932982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foodBlog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70" name="Google Shape;1370;p111"/>
          <p:cNvSpPr txBox="1"/>
          <p:nvPr/>
        </p:nvSpPr>
        <p:spPr>
          <a:xfrm>
            <a:off x="7908839" y="4330478"/>
            <a:ext cx="138623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40.0.2.5:33312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71" name="Google Shape;1371;p111"/>
          <p:cNvSpPr txBox="1"/>
          <p:nvPr/>
        </p:nvSpPr>
        <p:spPr>
          <a:xfrm>
            <a:off x="9254189" y="4330478"/>
            <a:ext cx="138623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40.0.2.5:33313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72" name="Google Shape;1372;p111"/>
          <p:cNvSpPr txBox="1"/>
          <p:nvPr/>
        </p:nvSpPr>
        <p:spPr>
          <a:xfrm>
            <a:off x="10564248" y="4330478"/>
            <a:ext cx="138623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40.0.2.5:33314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1373" name="Google Shape;1373;p111"/>
          <p:cNvSpPr txBox="1"/>
          <p:nvPr/>
        </p:nvSpPr>
        <p:spPr>
          <a:xfrm>
            <a:off x="4404302" y="4830510"/>
            <a:ext cx="3533979" cy="66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Not viable in production</a:t>
            </a:r>
            <a:endParaRPr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374" name="Google Shape;1374;p111"/>
          <p:cNvSpPr/>
          <p:nvPr/>
        </p:nvSpPr>
        <p:spPr>
          <a:xfrm>
            <a:off x="392097" y="4206235"/>
            <a:ext cx="11558389" cy="66102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42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6" y="1206500"/>
            <a:ext cx="10962687" cy="5092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Deliverable 1: WordPress + MariaDB with persistence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None/>
            </a:pPr>
            <a:r>
              <a:rPr lang="en-US" dirty="0">
                <a:solidFill>
                  <a:srgbClr val="434343"/>
                </a:solidFill>
              </a:rPr>
              <a:t>Use Deliverable 2 (session 3) as a base</a:t>
            </a:r>
          </a:p>
          <a:p>
            <a:pPr marL="190500" indent="-34290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rgbClr val="434343"/>
              </a:solidFill>
            </a:endParaRPr>
          </a:p>
          <a:p>
            <a:pPr marL="457200" lvl="0" indent="-34290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ea typeface="Helvetica Neue"/>
                <a:cs typeface="Helvetica Neue"/>
                <a:sym typeface="Helvetica Neue"/>
              </a:rPr>
              <a:t>Add persistence to all the containers (in the case of the slaves, each pod must have a different PVC)</a:t>
            </a:r>
          </a:p>
          <a:p>
            <a:pPr marL="285750" lvl="0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00" dirty="0">
              <a:ea typeface="Helvetica Neue"/>
              <a:cs typeface="Helvetica Neue"/>
              <a:sym typeface="Helvetica Neue"/>
            </a:endParaRPr>
          </a:p>
          <a:p>
            <a:pPr marL="457200" lvl="0" indent="-34290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ea typeface="Helvetica Neue"/>
                <a:cs typeface="Helvetica Neue"/>
                <a:sym typeface="Helvetica Neue"/>
              </a:rPr>
              <a:t>Add ingress rules for accessing WordPress</a:t>
            </a:r>
          </a:p>
          <a:p>
            <a:pPr marL="914400" lvl="1" indent="-34290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ea typeface="Helvetica Neue"/>
                <a:cs typeface="Helvetica Neue"/>
                <a:sym typeface="Helvetica Neue"/>
              </a:rPr>
              <a:t>   Add a TLS certificate</a:t>
            </a:r>
          </a:p>
          <a:p>
            <a:pPr marL="914400" lvl="1" indent="-34290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</a:pPr>
            <a:r>
              <a:rPr lang="en-US" dirty="0">
                <a:ea typeface="Helvetica Neue"/>
                <a:cs typeface="Helvetica Neue"/>
                <a:sym typeface="Helvetica Neue"/>
              </a:rPr>
              <a:t>   Force HTTPS redirection</a:t>
            </a:r>
          </a:p>
          <a:p>
            <a:pPr marL="285750" lvl="0" indent="-285750">
              <a:spcBef>
                <a:spcPts val="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00" dirty="0">
              <a:ea typeface="Helvetica Neue"/>
              <a:cs typeface="Helvetica Neue"/>
              <a:sym typeface="Helvetica Neue"/>
            </a:endParaRPr>
          </a:p>
          <a:p>
            <a:pPr marL="457200" lvl="0" indent="-34290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ea typeface="Helvetica Neue"/>
                <a:cs typeface="Helvetica Neue"/>
                <a:sym typeface="Helvetica Neue"/>
              </a:rPr>
              <a:t>Add a </a:t>
            </a:r>
            <a:r>
              <a:rPr lang="en-US" sz="1800" dirty="0" err="1">
                <a:ea typeface="Helvetica Neue"/>
                <a:cs typeface="Helvetica Neue"/>
                <a:sym typeface="Helvetica Neue"/>
              </a:rPr>
              <a:t>CronJob</a:t>
            </a:r>
            <a:r>
              <a:rPr lang="en-US" sz="1800" dirty="0">
                <a:ea typeface="Helvetica Neue"/>
                <a:cs typeface="Helvetica Neue"/>
                <a:sym typeface="Helvetica Neue"/>
              </a:rPr>
              <a:t> that backs up the MariaDB database</a:t>
            </a:r>
          </a:p>
          <a:p>
            <a:pPr lvl="1"/>
            <a:endParaRPr lang="en-US" sz="1800" dirty="0"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086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4" name="Content Placeholder 31">
            <a:extLst>
              <a:ext uri="{FF2B5EF4-FFF2-40B4-BE49-F238E27FC236}">
                <a16:creationId xmlns:a16="http://schemas.microsoft.com/office/drawing/2014/main" id="{389D83D3-782E-7C47-A391-7FF139DC4BE1}"/>
              </a:ext>
            </a:extLst>
          </p:cNvPr>
          <p:cNvSpPr txBox="1">
            <a:spLocks/>
          </p:cNvSpPr>
          <p:nvPr/>
        </p:nvSpPr>
        <p:spPr>
          <a:xfrm>
            <a:off x="592867" y="1045029"/>
            <a:ext cx="8079680" cy="5254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Deliverable 2: Playing with WordPress + MariaDB</a:t>
            </a:r>
            <a:endParaRPr lang="es-ES" sz="2400" dirty="0"/>
          </a:p>
          <a:p>
            <a:pPr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None/>
            </a:pPr>
            <a:endParaRPr lang="en-US" dirty="0">
              <a:solidFill>
                <a:srgbClr val="434343"/>
              </a:solidFill>
            </a:endParaRPr>
          </a:p>
          <a:p>
            <a:pPr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None/>
            </a:pPr>
            <a:r>
              <a:rPr lang="en-US" dirty="0">
                <a:solidFill>
                  <a:srgbClr val="434343"/>
                </a:solidFill>
              </a:rPr>
              <a:t>Use Deliverable 1 as a base</a:t>
            </a:r>
          </a:p>
          <a:p>
            <a:pPr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None/>
            </a:pPr>
            <a:endParaRPr lang="en-US" dirty="0">
              <a:solidFill>
                <a:srgbClr val="434343"/>
              </a:solidFill>
            </a:endParaRPr>
          </a:p>
          <a:p>
            <a:pPr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None/>
            </a:pPr>
            <a:r>
              <a:rPr lang="en-US" dirty="0">
                <a:solidFill>
                  <a:srgbClr val="434343"/>
                </a:solidFill>
              </a:rPr>
              <a:t>Part I</a:t>
            </a:r>
          </a:p>
          <a:p>
            <a:pPr marL="457200" indent="-34290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ea typeface="Helvetica Neue"/>
                <a:cs typeface="Helvetica Neue"/>
                <a:sym typeface="Helvetica Neue"/>
              </a:rPr>
              <a:t>Add a sidecar container that backs up the wp-content folder to a new volume every 10 minutes. Make sure that the application is working before backing up.</a:t>
            </a:r>
          </a:p>
          <a:p>
            <a:pPr lvl="0">
              <a:spcBef>
                <a:spcPts val="0"/>
              </a:spcBef>
              <a:buClr>
                <a:schemeClr val="bg2">
                  <a:lumMod val="75000"/>
                </a:schemeClr>
              </a:buClr>
              <a:buNone/>
            </a:pPr>
            <a:endParaRPr lang="en-US" sz="1800" dirty="0"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800" dirty="0">
                <a:ea typeface="Helvetica Neue"/>
                <a:cs typeface="Helvetica Neue"/>
                <a:sym typeface="Helvetica Neue"/>
              </a:rPr>
              <a:t>Part II</a:t>
            </a:r>
          </a:p>
          <a:p>
            <a:pPr marL="457200" lvl="0" indent="-342900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ea typeface="Helvetica Neue"/>
                <a:cs typeface="Helvetica Neue"/>
                <a:sym typeface="Helvetica Neue"/>
              </a:rPr>
              <a:t>Replace 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the </a:t>
            </a:r>
            <a:r>
              <a:rPr lang="en-US" sz="1800" i="1" dirty="0" err="1">
                <a:ea typeface="Helvetica Neue"/>
                <a:cs typeface="Helvetica Neue"/>
                <a:sym typeface="Helvetica Neue"/>
              </a:rPr>
              <a:t>bitnami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i="1" dirty="0" err="1">
                <a:ea typeface="Helvetica Neue"/>
                <a:cs typeface="Helvetica Neue"/>
                <a:sym typeface="Helvetica Neue"/>
              </a:rPr>
              <a:t>wordpress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>
                <a:ea typeface="Helvetica Neue"/>
                <a:cs typeface="Helvetica Neue"/>
                <a:sym typeface="Helvetica Neue"/>
              </a:rPr>
              <a:t>with this one: </a:t>
            </a:r>
            <a:r>
              <a:rPr lang="en-US" sz="1800" i="1" dirty="0" err="1">
                <a:ea typeface="Helvetica Neue"/>
                <a:cs typeface="Helvetica Neue"/>
                <a:sym typeface="Helvetica Neue"/>
              </a:rPr>
              <a:t>javsalgar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i="1" dirty="0" err="1">
                <a:ea typeface="Helvetica Neue"/>
                <a:cs typeface="Helvetica Neue"/>
                <a:sym typeface="Helvetica Neue"/>
              </a:rPr>
              <a:t>wordpress:faulty</a:t>
            </a:r>
            <a:r>
              <a:rPr lang="en-US" sz="1800" dirty="0"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457200" lvl="0" indent="-342900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ea typeface="Helvetica Neue"/>
                <a:cs typeface="Helvetica Neue"/>
                <a:sym typeface="Helvetica Neue"/>
              </a:rPr>
              <a:t>Issue 1: The folder 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i="1" dirty="0" err="1">
                <a:ea typeface="Helvetica Neue"/>
                <a:cs typeface="Helvetica Neue"/>
                <a:sym typeface="Helvetica Neue"/>
              </a:rPr>
              <a:t>bitnami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/ </a:t>
            </a:r>
            <a:r>
              <a:rPr lang="en-US" sz="1800" dirty="0">
                <a:ea typeface="Helvetica Neue"/>
                <a:cs typeface="Helvetica Neue"/>
                <a:sym typeface="Helvetica Neue"/>
              </a:rPr>
              <a:t>needs an empty file called 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i="1" dirty="0" err="1">
                <a:ea typeface="Helvetica Neue"/>
                <a:cs typeface="Helvetica Neue"/>
                <a:sym typeface="Helvetica Neue"/>
              </a:rPr>
              <a:t>bitnami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i="1" dirty="0" err="1">
                <a:ea typeface="Helvetica Neue"/>
                <a:cs typeface="Helvetica Neue"/>
                <a:sym typeface="Helvetica Neue"/>
              </a:rPr>
              <a:t>wordpress</a:t>
            </a:r>
            <a:r>
              <a:rPr lang="en-US" sz="1800" i="1">
                <a:ea typeface="Helvetica Neue"/>
                <a:cs typeface="Helvetica Neue"/>
                <a:sym typeface="Helvetica Neue"/>
              </a:rPr>
              <a:t>/.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troll</a:t>
            </a:r>
            <a:r>
              <a:rPr lang="en-US" sz="1800" dirty="0">
                <a:ea typeface="Helvetica Neue"/>
                <a:cs typeface="Helvetica Neue"/>
                <a:sym typeface="Helvetica Neue"/>
              </a:rPr>
              <a:t>. Add an </a:t>
            </a:r>
            <a:r>
              <a:rPr lang="en-US" sz="1800" dirty="0" err="1">
                <a:ea typeface="Helvetica Neue"/>
                <a:cs typeface="Helvetica Neue"/>
                <a:sym typeface="Helvetica Neue"/>
              </a:rPr>
              <a:t>init</a:t>
            </a:r>
            <a:r>
              <a:rPr lang="en-US" sz="1800" dirty="0">
                <a:ea typeface="Helvetica Neue"/>
                <a:cs typeface="Helvetica Neue"/>
                <a:sym typeface="Helvetica Neue"/>
              </a:rPr>
              <a:t> container to fix this</a:t>
            </a:r>
          </a:p>
          <a:p>
            <a:pPr marL="457200" lvl="0" indent="-342900"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ea typeface="Helvetica Neue"/>
                <a:cs typeface="Helvetica Neue"/>
                <a:sym typeface="Helvetica Neue"/>
              </a:rPr>
              <a:t>Issue 2: </a:t>
            </a:r>
            <a:r>
              <a:rPr lang="en-US" sz="1800" i="1" dirty="0">
                <a:ea typeface="Helvetica Neue"/>
                <a:cs typeface="Helvetica Neue"/>
                <a:sym typeface="Helvetica Neue"/>
              </a:rPr>
              <a:t>MARIADB_HOST </a:t>
            </a:r>
            <a:r>
              <a:rPr lang="en-US" sz="1800" dirty="0">
                <a:ea typeface="Helvetica Neue"/>
                <a:cs typeface="Helvetica Neue"/>
                <a:sym typeface="Helvetica Neue"/>
              </a:rPr>
              <a:t>environment variable does not work, it is always accessing localhost. Add an ambassador container to fix this</a:t>
            </a:r>
          </a:p>
          <a:p>
            <a:pPr marL="457200" lvl="0" indent="-342900">
              <a:spcBef>
                <a:spcPts val="0"/>
              </a:spcBef>
              <a:buClr>
                <a:schemeClr val="bg2">
                  <a:lumMod val="75000"/>
                </a:schemeClr>
              </a:buClr>
              <a:buSzPts val="1800"/>
              <a:buFont typeface="Arial" panose="020B0604020202020204" pitchFamily="34" charset="0"/>
              <a:buChar char="•"/>
            </a:pPr>
            <a:endParaRPr lang="en-US" sz="1800" dirty="0">
              <a:ea typeface="Helvetica Neue"/>
              <a:cs typeface="Helvetica Neue"/>
              <a:sym typeface="Helvetica Neue"/>
            </a:endParaRPr>
          </a:p>
          <a:p>
            <a:pPr lvl="1"/>
            <a:endParaRPr lang="en-US" sz="1800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2018;p149">
            <a:extLst>
              <a:ext uri="{FF2B5EF4-FFF2-40B4-BE49-F238E27FC236}">
                <a16:creationId xmlns:a16="http://schemas.microsoft.com/office/drawing/2014/main" id="{F2740AD7-99C8-1746-9394-BE6BF01E13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824" r="13640"/>
          <a:stretch/>
        </p:blipFill>
        <p:spPr>
          <a:xfrm>
            <a:off x="100419" y="3736303"/>
            <a:ext cx="492448" cy="39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020;p149">
            <a:extLst>
              <a:ext uri="{FF2B5EF4-FFF2-40B4-BE49-F238E27FC236}">
                <a16:creationId xmlns:a16="http://schemas.microsoft.com/office/drawing/2014/main" id="{C55D0993-4A7C-BD46-B544-AB1094D921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824" r="13640"/>
          <a:stretch/>
        </p:blipFill>
        <p:spPr>
          <a:xfrm>
            <a:off x="2185218" y="5856294"/>
            <a:ext cx="492448" cy="39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021;p149">
            <a:extLst>
              <a:ext uri="{FF2B5EF4-FFF2-40B4-BE49-F238E27FC236}">
                <a16:creationId xmlns:a16="http://schemas.microsoft.com/office/drawing/2014/main" id="{53EA83F6-BA37-C348-934F-E001AC75EB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824" r="13640"/>
          <a:stretch/>
        </p:blipFill>
        <p:spPr>
          <a:xfrm>
            <a:off x="2863233" y="5841993"/>
            <a:ext cx="492448" cy="39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22;p149">
            <a:extLst>
              <a:ext uri="{FF2B5EF4-FFF2-40B4-BE49-F238E27FC236}">
                <a16:creationId xmlns:a16="http://schemas.microsoft.com/office/drawing/2014/main" id="{7A91F872-7418-D94E-914B-2BAA62812C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824" r="13640"/>
          <a:stretch/>
        </p:blipFill>
        <p:spPr>
          <a:xfrm>
            <a:off x="3596477" y="5838875"/>
            <a:ext cx="492448" cy="398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008;p149">
            <a:extLst>
              <a:ext uri="{FF2B5EF4-FFF2-40B4-BE49-F238E27FC236}">
                <a16:creationId xmlns:a16="http://schemas.microsoft.com/office/drawing/2014/main" id="{C6F63630-21DB-BE49-9D1F-D0A572CE352C}"/>
              </a:ext>
            </a:extLst>
          </p:cNvPr>
          <p:cNvGrpSpPr/>
          <p:nvPr/>
        </p:nvGrpSpPr>
        <p:grpSpPr>
          <a:xfrm>
            <a:off x="10214664" y="640617"/>
            <a:ext cx="782621" cy="782621"/>
            <a:chOff x="6633513" y="1150865"/>
            <a:chExt cx="782825" cy="782825"/>
          </a:xfrm>
        </p:grpSpPr>
        <p:pic>
          <p:nvPicPr>
            <p:cNvPr id="22" name="Google Shape;2009;p149">
              <a:extLst>
                <a:ext uri="{FF2B5EF4-FFF2-40B4-BE49-F238E27FC236}">
                  <a16:creationId xmlns:a16="http://schemas.microsoft.com/office/drawing/2014/main" id="{511C818D-A248-8844-8F25-7273D5F0D37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33513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010;p149">
              <a:extLst>
                <a:ext uri="{FF2B5EF4-FFF2-40B4-BE49-F238E27FC236}">
                  <a16:creationId xmlns:a16="http://schemas.microsoft.com/office/drawing/2014/main" id="{4368CA6F-260C-8144-9837-12E5C546E8F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9990" y="1323949"/>
              <a:ext cx="443500" cy="43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011;p149">
            <a:extLst>
              <a:ext uri="{FF2B5EF4-FFF2-40B4-BE49-F238E27FC236}">
                <a16:creationId xmlns:a16="http://schemas.microsoft.com/office/drawing/2014/main" id="{52E354FF-E2B0-5844-9FA2-69924E110B12}"/>
              </a:ext>
            </a:extLst>
          </p:cNvPr>
          <p:cNvSpPr txBox="1"/>
          <p:nvPr/>
        </p:nvSpPr>
        <p:spPr>
          <a:xfrm>
            <a:off x="10268850" y="1495604"/>
            <a:ext cx="674224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/>
              <a:t>mysql</a:t>
            </a:r>
            <a:endParaRPr sz="1200"/>
          </a:p>
        </p:txBody>
      </p:sp>
      <p:sp>
        <p:nvSpPr>
          <p:cNvPr id="25" name="Google Shape;2012;p149">
            <a:extLst>
              <a:ext uri="{FF2B5EF4-FFF2-40B4-BE49-F238E27FC236}">
                <a16:creationId xmlns:a16="http://schemas.microsoft.com/office/drawing/2014/main" id="{9D6FAD11-5DCD-0940-AD37-3F498577E741}"/>
              </a:ext>
            </a:extLst>
          </p:cNvPr>
          <p:cNvSpPr txBox="1"/>
          <p:nvPr/>
        </p:nvSpPr>
        <p:spPr>
          <a:xfrm>
            <a:off x="10104205" y="5690349"/>
            <a:ext cx="1003539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/>
              <a:t>wordpress</a:t>
            </a:r>
            <a:endParaRPr sz="1200"/>
          </a:p>
        </p:txBody>
      </p:sp>
      <p:cxnSp>
        <p:nvCxnSpPr>
          <p:cNvPr id="26" name="Google Shape;2013;p149">
            <a:extLst>
              <a:ext uri="{FF2B5EF4-FFF2-40B4-BE49-F238E27FC236}">
                <a16:creationId xmlns:a16="http://schemas.microsoft.com/office/drawing/2014/main" id="{7C54F398-2617-C945-A1CB-E1D4D3CC2E8B}"/>
              </a:ext>
            </a:extLst>
          </p:cNvPr>
          <p:cNvCxnSpPr>
            <a:cxnSpLocks/>
            <a:stCxn id="27" idx="0"/>
            <a:endCxn id="24" idx="2"/>
          </p:cNvCxnSpPr>
          <p:nvPr/>
        </p:nvCxnSpPr>
        <p:spPr>
          <a:xfrm rot="-5400000">
            <a:off x="10190720" y="2275636"/>
            <a:ext cx="830484" cy="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Google Shape;2014;p149">
            <a:extLst>
              <a:ext uri="{FF2B5EF4-FFF2-40B4-BE49-F238E27FC236}">
                <a16:creationId xmlns:a16="http://schemas.microsoft.com/office/drawing/2014/main" id="{5F3B0C67-5C0F-674A-AE64-93F84C31A9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7276" y="2691178"/>
            <a:ext cx="2696773" cy="28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015;p149">
            <a:extLst>
              <a:ext uri="{FF2B5EF4-FFF2-40B4-BE49-F238E27FC236}">
                <a16:creationId xmlns:a16="http://schemas.microsoft.com/office/drawing/2014/main" id="{36261B3B-49E1-2B49-A865-F8E245B757D9}"/>
              </a:ext>
            </a:extLst>
          </p:cNvPr>
          <p:cNvSpPr txBox="1"/>
          <p:nvPr/>
        </p:nvSpPr>
        <p:spPr>
          <a:xfrm>
            <a:off x="10103892" y="3582923"/>
            <a:ext cx="1003539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/>
              <a:t>wordpress</a:t>
            </a:r>
            <a:endParaRPr sz="1200"/>
          </a:p>
        </p:txBody>
      </p:sp>
      <p:sp>
        <p:nvSpPr>
          <p:cNvPr id="29" name="Google Shape;2016;p149">
            <a:extLst>
              <a:ext uri="{FF2B5EF4-FFF2-40B4-BE49-F238E27FC236}">
                <a16:creationId xmlns:a16="http://schemas.microsoft.com/office/drawing/2014/main" id="{55749C02-307F-CA4F-B0DB-963DBC9B645D}"/>
              </a:ext>
            </a:extLst>
          </p:cNvPr>
          <p:cNvSpPr txBox="1"/>
          <p:nvPr/>
        </p:nvSpPr>
        <p:spPr>
          <a:xfrm>
            <a:off x="10163302" y="4886245"/>
            <a:ext cx="885369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/>
              <a:t>backup</a:t>
            </a:r>
            <a:endParaRPr sz="1200"/>
          </a:p>
        </p:txBody>
      </p:sp>
      <p:sp>
        <p:nvSpPr>
          <p:cNvPr id="30" name="Google Shape;2017;p149">
            <a:extLst>
              <a:ext uri="{FF2B5EF4-FFF2-40B4-BE49-F238E27FC236}">
                <a16:creationId xmlns:a16="http://schemas.microsoft.com/office/drawing/2014/main" id="{6E1B7D8E-9CDC-0F4F-B6E8-D595B74C3C82}"/>
              </a:ext>
            </a:extLst>
          </p:cNvPr>
          <p:cNvSpPr txBox="1"/>
          <p:nvPr/>
        </p:nvSpPr>
        <p:spPr>
          <a:xfrm>
            <a:off x="9973127" y="3081016"/>
            <a:ext cx="1265070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/>
              <a:t>ambassador</a:t>
            </a:r>
            <a:endParaRPr sz="1200"/>
          </a:p>
        </p:txBody>
      </p:sp>
      <p:sp>
        <p:nvSpPr>
          <p:cNvPr id="31" name="Google Shape;2019;p149">
            <a:extLst>
              <a:ext uri="{FF2B5EF4-FFF2-40B4-BE49-F238E27FC236}">
                <a16:creationId xmlns:a16="http://schemas.microsoft.com/office/drawing/2014/main" id="{000ADBB2-7834-F547-9646-AD88F3C0BE04}"/>
              </a:ext>
            </a:extLst>
          </p:cNvPr>
          <p:cNvSpPr txBox="1"/>
          <p:nvPr/>
        </p:nvSpPr>
        <p:spPr>
          <a:xfrm>
            <a:off x="9895447" y="4175344"/>
            <a:ext cx="1420430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-US" sz="1200"/>
              <a:t>init_container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4649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DC1025B-AE50-49CC-8608-31E5BE79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01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12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dirty="0"/>
              <a:t>Problem (II)</a:t>
            </a:r>
            <a:endParaRPr sz="3199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7" name="Google Shape;1397;p112"/>
          <p:cNvSpPr/>
          <p:nvPr/>
        </p:nvSpPr>
        <p:spPr>
          <a:xfrm>
            <a:off x="1952616" y="5612356"/>
            <a:ext cx="796297" cy="661070"/>
          </a:xfrm>
          <a:custGeom>
            <a:avLst/>
            <a:gdLst/>
            <a:ahLst/>
            <a:cxnLst/>
            <a:rect l="l" t="t" r="r" b="b"/>
            <a:pathLst>
              <a:path w="210298" h="173100" extrusionOk="0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D571C1-825E-4527-BF36-B7AA16E091AB}"/>
              </a:ext>
            </a:extLst>
          </p:cNvPr>
          <p:cNvGrpSpPr/>
          <p:nvPr/>
        </p:nvGrpSpPr>
        <p:grpSpPr>
          <a:xfrm>
            <a:off x="3577118" y="4778799"/>
            <a:ext cx="5112660" cy="1877490"/>
            <a:chOff x="3577118" y="4778799"/>
            <a:chExt cx="5112660" cy="1877490"/>
          </a:xfrm>
        </p:grpSpPr>
        <p:sp>
          <p:nvSpPr>
            <p:cNvPr id="1428" name="Google Shape;1428;p112"/>
            <p:cNvSpPr/>
            <p:nvPr/>
          </p:nvSpPr>
          <p:spPr>
            <a:xfrm>
              <a:off x="3577118" y="4778799"/>
              <a:ext cx="5112660" cy="1794174"/>
            </a:xfrm>
            <a:custGeom>
              <a:avLst/>
              <a:gdLst/>
              <a:ahLst/>
              <a:cxnLst/>
              <a:rect l="l" t="t" r="r" b="b"/>
              <a:pathLst>
                <a:path w="208055" h="161135" extrusionOk="0">
                  <a:moveTo>
                    <a:pt x="188053" y="82624"/>
                  </a:moveTo>
                  <a:lnTo>
                    <a:pt x="189175" y="77950"/>
                  </a:lnTo>
                  <a:lnTo>
                    <a:pt x="190297" y="68978"/>
                  </a:lnTo>
                  <a:lnTo>
                    <a:pt x="189362" y="60566"/>
                  </a:lnTo>
                  <a:lnTo>
                    <a:pt x="186371" y="52902"/>
                  </a:lnTo>
                  <a:lnTo>
                    <a:pt x="184315" y="49350"/>
                  </a:lnTo>
                  <a:lnTo>
                    <a:pt x="181511" y="45985"/>
                  </a:lnTo>
                  <a:lnTo>
                    <a:pt x="175155" y="40377"/>
                  </a:lnTo>
                  <a:lnTo>
                    <a:pt x="167491" y="36639"/>
                  </a:lnTo>
                  <a:lnTo>
                    <a:pt x="159266" y="34956"/>
                  </a:lnTo>
                  <a:lnTo>
                    <a:pt x="154967" y="34956"/>
                  </a:lnTo>
                  <a:lnTo>
                    <a:pt x="153284" y="31031"/>
                  </a:lnTo>
                  <a:lnTo>
                    <a:pt x="149172" y="23927"/>
                  </a:lnTo>
                  <a:lnTo>
                    <a:pt x="144124" y="17385"/>
                  </a:lnTo>
                  <a:lnTo>
                    <a:pt x="138143" y="11964"/>
                  </a:lnTo>
                  <a:lnTo>
                    <a:pt x="131600" y="7290"/>
                  </a:lnTo>
                  <a:lnTo>
                    <a:pt x="124310" y="3926"/>
                  </a:lnTo>
                  <a:lnTo>
                    <a:pt x="116459" y="1496"/>
                  </a:lnTo>
                  <a:lnTo>
                    <a:pt x="108234" y="187"/>
                  </a:lnTo>
                  <a:lnTo>
                    <a:pt x="104121" y="0"/>
                  </a:lnTo>
                  <a:lnTo>
                    <a:pt x="98700" y="187"/>
                  </a:lnTo>
                  <a:lnTo>
                    <a:pt x="88232" y="2617"/>
                  </a:lnTo>
                  <a:lnTo>
                    <a:pt x="78699" y="6730"/>
                  </a:lnTo>
                  <a:lnTo>
                    <a:pt x="69913" y="12898"/>
                  </a:lnTo>
                  <a:lnTo>
                    <a:pt x="62436" y="20563"/>
                  </a:lnTo>
                  <a:lnTo>
                    <a:pt x="56454" y="29535"/>
                  </a:lnTo>
                  <a:lnTo>
                    <a:pt x="51780" y="39630"/>
                  </a:lnTo>
                  <a:lnTo>
                    <a:pt x="49163" y="50472"/>
                  </a:lnTo>
                  <a:lnTo>
                    <a:pt x="48790" y="56079"/>
                  </a:lnTo>
                  <a:lnTo>
                    <a:pt x="43555" y="56640"/>
                  </a:lnTo>
                  <a:lnTo>
                    <a:pt x="33648" y="59444"/>
                  </a:lnTo>
                  <a:lnTo>
                    <a:pt x="24675" y="63931"/>
                  </a:lnTo>
                  <a:lnTo>
                    <a:pt x="16824" y="69912"/>
                  </a:lnTo>
                  <a:lnTo>
                    <a:pt x="10282" y="77203"/>
                  </a:lnTo>
                  <a:lnTo>
                    <a:pt x="5235" y="85615"/>
                  </a:lnTo>
                  <a:lnTo>
                    <a:pt x="1683" y="94961"/>
                  </a:lnTo>
                  <a:lnTo>
                    <a:pt x="0" y="105055"/>
                  </a:lnTo>
                  <a:lnTo>
                    <a:pt x="0" y="110290"/>
                  </a:lnTo>
                  <a:lnTo>
                    <a:pt x="374" y="115524"/>
                  </a:lnTo>
                  <a:lnTo>
                    <a:pt x="2617" y="125431"/>
                  </a:lnTo>
                  <a:lnTo>
                    <a:pt x="6730" y="134404"/>
                  </a:lnTo>
                  <a:lnTo>
                    <a:pt x="12338" y="142629"/>
                  </a:lnTo>
                  <a:lnTo>
                    <a:pt x="19441" y="149358"/>
                  </a:lnTo>
                  <a:lnTo>
                    <a:pt x="27666" y="154966"/>
                  </a:lnTo>
                  <a:lnTo>
                    <a:pt x="36826" y="158705"/>
                  </a:lnTo>
                  <a:lnTo>
                    <a:pt x="46920" y="160761"/>
                  </a:lnTo>
                  <a:lnTo>
                    <a:pt x="52154" y="161135"/>
                  </a:lnTo>
                  <a:lnTo>
                    <a:pt x="166556" y="161135"/>
                  </a:lnTo>
                  <a:lnTo>
                    <a:pt x="170856" y="160948"/>
                  </a:lnTo>
                  <a:lnTo>
                    <a:pt x="179081" y="159266"/>
                  </a:lnTo>
                  <a:lnTo>
                    <a:pt x="186745" y="156275"/>
                  </a:lnTo>
                  <a:lnTo>
                    <a:pt x="193287" y="151788"/>
                  </a:lnTo>
                  <a:lnTo>
                    <a:pt x="198895" y="146180"/>
                  </a:lnTo>
                  <a:lnTo>
                    <a:pt x="203195" y="139451"/>
                  </a:lnTo>
                  <a:lnTo>
                    <a:pt x="206373" y="131787"/>
                  </a:lnTo>
                  <a:lnTo>
                    <a:pt x="207868" y="123375"/>
                  </a:lnTo>
                  <a:lnTo>
                    <a:pt x="208055" y="119075"/>
                  </a:lnTo>
                  <a:lnTo>
                    <a:pt x="207868" y="113841"/>
                  </a:lnTo>
                  <a:lnTo>
                    <a:pt x="205064" y="103747"/>
                  </a:lnTo>
                  <a:lnTo>
                    <a:pt x="199643" y="94213"/>
                  </a:lnTo>
                  <a:lnTo>
                    <a:pt x="192353" y="85988"/>
                  </a:lnTo>
                  <a:lnTo>
                    <a:pt x="188053" y="82624"/>
                  </a:lnTo>
                  <a:close/>
                </a:path>
              </a:pathLst>
            </a:custGeom>
            <a:noFill/>
            <a:ln w="2857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1429" name="Google Shape;1429;p112"/>
            <p:cNvSpPr txBox="1"/>
            <p:nvPr/>
          </p:nvSpPr>
          <p:spPr>
            <a:xfrm>
              <a:off x="4046770" y="5582740"/>
              <a:ext cx="1242876" cy="35604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2"/>
                  </a:solidFill>
                </a:rPr>
                <a:t>gamesBlog</a:t>
              </a:r>
              <a:endParaRPr sz="1400" dirty="0">
                <a:solidFill>
                  <a:schemeClr val="tx2"/>
                </a:solidFill>
              </a:endParaRPr>
            </a:p>
          </p:txBody>
        </p:sp>
        <p:sp>
          <p:nvSpPr>
            <p:cNvPr id="1430" name="Google Shape;1430;p112"/>
            <p:cNvSpPr txBox="1"/>
            <p:nvPr/>
          </p:nvSpPr>
          <p:spPr>
            <a:xfrm>
              <a:off x="5573147" y="5855593"/>
              <a:ext cx="1242875" cy="38121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2"/>
                  </a:solidFill>
                </a:rPr>
                <a:t>sportShop</a:t>
              </a:r>
              <a:endParaRPr sz="1400" dirty="0">
                <a:solidFill>
                  <a:schemeClr val="tx2"/>
                </a:solidFill>
              </a:endParaRPr>
            </a:p>
          </p:txBody>
        </p:sp>
        <p:sp>
          <p:nvSpPr>
            <p:cNvPr id="1431" name="Google Shape;1431;p112"/>
            <p:cNvSpPr txBox="1"/>
            <p:nvPr/>
          </p:nvSpPr>
          <p:spPr>
            <a:xfrm>
              <a:off x="5573148" y="5032508"/>
              <a:ext cx="1122608" cy="42552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</a:rPr>
                <a:t>eLearning</a:t>
              </a:r>
              <a:endParaRPr sz="1400">
                <a:solidFill>
                  <a:schemeClr val="tx2"/>
                </a:solidFill>
              </a:endParaRPr>
            </a:p>
          </p:txBody>
        </p:sp>
        <p:sp>
          <p:nvSpPr>
            <p:cNvPr id="1432" name="Google Shape;1432;p112"/>
            <p:cNvSpPr txBox="1"/>
            <p:nvPr/>
          </p:nvSpPr>
          <p:spPr>
            <a:xfrm>
              <a:off x="7043290" y="5542849"/>
              <a:ext cx="1042528" cy="36500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400">
                  <a:solidFill>
                    <a:schemeClr val="tx2"/>
                  </a:solidFill>
                </a:rPr>
                <a:t>foodBlog</a:t>
              </a:r>
              <a:endParaRPr sz="1400">
                <a:solidFill>
                  <a:schemeClr val="tx2"/>
                </a:solidFill>
              </a:endParaRPr>
            </a:p>
          </p:txBody>
        </p:sp>
        <p:sp>
          <p:nvSpPr>
            <p:cNvPr id="1433" name="Google Shape;1433;p112"/>
            <p:cNvSpPr txBox="1"/>
            <p:nvPr/>
          </p:nvSpPr>
          <p:spPr>
            <a:xfrm>
              <a:off x="4069039" y="5903355"/>
              <a:ext cx="1315833" cy="365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30.3.2.6:80</a:t>
              </a:r>
              <a:endParaRPr sz="1400" dirty="0">
                <a:solidFill>
                  <a:schemeClr val="tx2"/>
                </a:solidFill>
              </a:endParaRPr>
            </a:p>
          </p:txBody>
        </p:sp>
        <p:sp>
          <p:nvSpPr>
            <p:cNvPr id="1434" name="Google Shape;1434;p112"/>
            <p:cNvSpPr txBox="1"/>
            <p:nvPr/>
          </p:nvSpPr>
          <p:spPr>
            <a:xfrm>
              <a:off x="5592643" y="6208076"/>
              <a:ext cx="1242876" cy="448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30.3.2.7:80</a:t>
              </a:r>
              <a:endParaRPr sz="1400" dirty="0">
                <a:solidFill>
                  <a:schemeClr val="tx2"/>
                </a:solidFill>
              </a:endParaRPr>
            </a:p>
          </p:txBody>
        </p:sp>
        <p:sp>
          <p:nvSpPr>
            <p:cNvPr id="1435" name="Google Shape;1435;p112"/>
            <p:cNvSpPr txBox="1"/>
            <p:nvPr/>
          </p:nvSpPr>
          <p:spPr>
            <a:xfrm>
              <a:off x="5592643" y="5430064"/>
              <a:ext cx="1242876" cy="381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30.3.2.8:80</a:t>
              </a:r>
              <a:endParaRPr sz="1400" dirty="0">
                <a:solidFill>
                  <a:schemeClr val="tx2"/>
                </a:solidFill>
              </a:endParaRPr>
            </a:p>
          </p:txBody>
        </p:sp>
        <p:sp>
          <p:nvSpPr>
            <p:cNvPr id="1436" name="Google Shape;1436;p112"/>
            <p:cNvSpPr txBox="1"/>
            <p:nvPr/>
          </p:nvSpPr>
          <p:spPr>
            <a:xfrm>
              <a:off x="6963885" y="5827175"/>
              <a:ext cx="1349199" cy="448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30.3.2.9:80</a:t>
              </a:r>
              <a:endParaRPr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CFCA46-96BF-4674-A462-59C185677CAD}"/>
              </a:ext>
            </a:extLst>
          </p:cNvPr>
          <p:cNvGrpSpPr/>
          <p:nvPr/>
        </p:nvGrpSpPr>
        <p:grpSpPr>
          <a:xfrm>
            <a:off x="3869741" y="4817938"/>
            <a:ext cx="7274006" cy="2039169"/>
            <a:chOff x="3869741" y="4817938"/>
            <a:chExt cx="7274006" cy="2039169"/>
          </a:xfrm>
        </p:grpSpPr>
        <p:sp>
          <p:nvSpPr>
            <p:cNvPr id="1437" name="Google Shape;1437;p112"/>
            <p:cNvSpPr/>
            <p:nvPr/>
          </p:nvSpPr>
          <p:spPr>
            <a:xfrm>
              <a:off x="3869741" y="4817938"/>
              <a:ext cx="4423848" cy="2039169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1799"/>
            </a:p>
          </p:txBody>
        </p:sp>
        <p:sp>
          <p:nvSpPr>
            <p:cNvPr id="1438" name="Google Shape;1438;p112"/>
            <p:cNvSpPr txBox="1"/>
            <p:nvPr/>
          </p:nvSpPr>
          <p:spPr>
            <a:xfrm>
              <a:off x="8433353" y="5220421"/>
              <a:ext cx="2710394" cy="6610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ea typeface="Helvetica Neue"/>
                  <a:cs typeface="Helvetica Neue"/>
                  <a:sym typeface="Helvetica Neue"/>
                </a:rPr>
                <a:t>Expensive option</a:t>
              </a:r>
              <a:endParaRPr sz="14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62" name="Google Shape;1325;p111">
            <a:extLst>
              <a:ext uri="{FF2B5EF4-FFF2-40B4-BE49-F238E27FC236}">
                <a16:creationId xmlns:a16="http://schemas.microsoft.com/office/drawing/2014/main" id="{54E7AF13-EDA2-7F41-8CE2-FFD7D957F10A}"/>
              </a:ext>
            </a:extLst>
          </p:cNvPr>
          <p:cNvCxnSpPr/>
          <p:nvPr/>
        </p:nvCxnSpPr>
        <p:spPr>
          <a:xfrm>
            <a:off x="566377" y="3452194"/>
            <a:ext cx="11077015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3" name="Google Shape;1328;p111">
            <a:extLst>
              <a:ext uri="{FF2B5EF4-FFF2-40B4-BE49-F238E27FC236}">
                <a16:creationId xmlns:a16="http://schemas.microsoft.com/office/drawing/2014/main" id="{D3A54DF8-A35A-FD4A-9932-CFD209F60A0F}"/>
              </a:ext>
            </a:extLst>
          </p:cNvPr>
          <p:cNvSpPr/>
          <p:nvPr/>
        </p:nvSpPr>
        <p:spPr>
          <a:xfrm>
            <a:off x="2780875" y="3057147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1329;p111">
            <a:extLst>
              <a:ext uri="{FF2B5EF4-FFF2-40B4-BE49-F238E27FC236}">
                <a16:creationId xmlns:a16="http://schemas.microsoft.com/office/drawing/2014/main" id="{68A0D279-B01E-FC42-A6E1-A8746635D705}"/>
              </a:ext>
            </a:extLst>
          </p:cNvPr>
          <p:cNvSpPr/>
          <p:nvPr/>
        </p:nvSpPr>
        <p:spPr>
          <a:xfrm>
            <a:off x="8841010" y="3057147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Google Shape;1330;p111">
            <a:extLst>
              <a:ext uri="{FF2B5EF4-FFF2-40B4-BE49-F238E27FC236}">
                <a16:creationId xmlns:a16="http://schemas.microsoft.com/office/drawing/2014/main" id="{23936749-2F1E-5343-90A4-F57CFC6372CF}"/>
              </a:ext>
            </a:extLst>
          </p:cNvPr>
          <p:cNvSpPr txBox="1"/>
          <p:nvPr/>
        </p:nvSpPr>
        <p:spPr>
          <a:xfrm>
            <a:off x="1491561" y="2159244"/>
            <a:ext cx="1103113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gamesBlog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67" name="Google Shape;1332;p111">
            <a:extLst>
              <a:ext uri="{FF2B5EF4-FFF2-40B4-BE49-F238E27FC236}">
                <a16:creationId xmlns:a16="http://schemas.microsoft.com/office/drawing/2014/main" id="{CDF82110-8520-0644-8F68-7E807A78C306}"/>
              </a:ext>
            </a:extLst>
          </p:cNvPr>
          <p:cNvSpPr txBox="1"/>
          <p:nvPr/>
        </p:nvSpPr>
        <p:spPr>
          <a:xfrm>
            <a:off x="114270" y="2803130"/>
            <a:ext cx="1103113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K8s cluster</a:t>
            </a:r>
            <a:endParaRPr sz="130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68" name="Google Shape;1333;p111">
            <a:extLst>
              <a:ext uri="{FF2B5EF4-FFF2-40B4-BE49-F238E27FC236}">
                <a16:creationId xmlns:a16="http://schemas.microsoft.com/office/drawing/2014/main" id="{E9DC71AE-4C0F-5746-9906-68647B3FBC25}"/>
              </a:ext>
            </a:extLst>
          </p:cNvPr>
          <p:cNvSpPr txBox="1"/>
          <p:nvPr/>
        </p:nvSpPr>
        <p:spPr>
          <a:xfrm>
            <a:off x="101023" y="3392160"/>
            <a:ext cx="1103113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ea typeface="Helvetica Neue"/>
                <a:cs typeface="Calibri" panose="020F0502020204030204" pitchFamily="34" charset="0"/>
                <a:sym typeface="Helvetica Neue"/>
              </a:rPr>
              <a:t>External</a:t>
            </a:r>
            <a:endParaRPr sz="1300" dirty="0">
              <a:solidFill>
                <a:schemeClr val="tx2"/>
              </a:solidFill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70" name="Google Shape;1335;p111">
            <a:extLst>
              <a:ext uri="{FF2B5EF4-FFF2-40B4-BE49-F238E27FC236}">
                <a16:creationId xmlns:a16="http://schemas.microsoft.com/office/drawing/2014/main" id="{E1EDBDE3-874E-AF44-9D00-1352FE9D601A}"/>
              </a:ext>
            </a:extLst>
          </p:cNvPr>
          <p:cNvSpPr txBox="1"/>
          <p:nvPr/>
        </p:nvSpPr>
        <p:spPr>
          <a:xfrm>
            <a:off x="1349998" y="2541657"/>
            <a:ext cx="1430877" cy="36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192.168.3.3:80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71" name="Google Shape;1336;p111">
            <a:extLst>
              <a:ext uri="{FF2B5EF4-FFF2-40B4-BE49-F238E27FC236}">
                <a16:creationId xmlns:a16="http://schemas.microsoft.com/office/drawing/2014/main" id="{5E491CDB-8D76-FD41-AEF5-AD260140C7A0}"/>
              </a:ext>
            </a:extLst>
          </p:cNvPr>
          <p:cNvSpPr txBox="1"/>
          <p:nvPr/>
        </p:nvSpPr>
        <p:spPr>
          <a:xfrm>
            <a:off x="1266994" y="986011"/>
            <a:ext cx="1736436" cy="33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172.100.3.3:8080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72" name="Google Shape;1337;p111">
            <a:extLst>
              <a:ext uri="{FF2B5EF4-FFF2-40B4-BE49-F238E27FC236}">
                <a16:creationId xmlns:a16="http://schemas.microsoft.com/office/drawing/2014/main" id="{F9300F6D-8B10-9842-9E01-9AEAE30D12A4}"/>
              </a:ext>
            </a:extLst>
          </p:cNvPr>
          <p:cNvSpPr txBox="1"/>
          <p:nvPr/>
        </p:nvSpPr>
        <p:spPr>
          <a:xfrm>
            <a:off x="3401213" y="956644"/>
            <a:ext cx="157818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172.100.3.4:80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grpSp>
        <p:nvGrpSpPr>
          <p:cNvPr id="73" name="Google Shape;1338;p111">
            <a:extLst>
              <a:ext uri="{FF2B5EF4-FFF2-40B4-BE49-F238E27FC236}">
                <a16:creationId xmlns:a16="http://schemas.microsoft.com/office/drawing/2014/main" id="{C2A31CA9-6E0B-FF46-9E57-52C7C5AE4D83}"/>
              </a:ext>
            </a:extLst>
          </p:cNvPr>
          <p:cNvGrpSpPr/>
          <p:nvPr/>
        </p:nvGrpSpPr>
        <p:grpSpPr>
          <a:xfrm>
            <a:off x="1651820" y="1303819"/>
            <a:ext cx="782621" cy="782621"/>
            <a:chOff x="2338050" y="1150865"/>
            <a:chExt cx="782825" cy="782825"/>
          </a:xfrm>
        </p:grpSpPr>
        <p:pic>
          <p:nvPicPr>
            <p:cNvPr id="74" name="Google Shape;1339;p111">
              <a:extLst>
                <a:ext uri="{FF2B5EF4-FFF2-40B4-BE49-F238E27FC236}">
                  <a16:creationId xmlns:a16="http://schemas.microsoft.com/office/drawing/2014/main" id="{65413DC9-4E79-594A-BDD5-3B5DC851247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1340;p111">
              <a:extLst>
                <a:ext uri="{FF2B5EF4-FFF2-40B4-BE49-F238E27FC236}">
                  <a16:creationId xmlns:a16="http://schemas.microsoft.com/office/drawing/2014/main" id="{467597E2-1CE9-B542-8A87-DE0EDBDE33C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1341;p111">
            <a:extLst>
              <a:ext uri="{FF2B5EF4-FFF2-40B4-BE49-F238E27FC236}">
                <a16:creationId xmlns:a16="http://schemas.microsoft.com/office/drawing/2014/main" id="{D30C52F4-B401-6A42-9251-C3F845FD378C}"/>
              </a:ext>
            </a:extLst>
          </p:cNvPr>
          <p:cNvSpPr txBox="1"/>
          <p:nvPr/>
        </p:nvSpPr>
        <p:spPr>
          <a:xfrm>
            <a:off x="7109672" y="929564"/>
            <a:ext cx="1731338" cy="37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172.100.3.5:8080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77" name="Google Shape;1342;p111">
            <a:extLst>
              <a:ext uri="{FF2B5EF4-FFF2-40B4-BE49-F238E27FC236}">
                <a16:creationId xmlns:a16="http://schemas.microsoft.com/office/drawing/2014/main" id="{F7C06810-84B7-784D-85FD-352F571B3A8C}"/>
              </a:ext>
            </a:extLst>
          </p:cNvPr>
          <p:cNvSpPr/>
          <p:nvPr/>
        </p:nvSpPr>
        <p:spPr>
          <a:xfrm>
            <a:off x="1952616" y="5612356"/>
            <a:ext cx="796297" cy="661070"/>
          </a:xfrm>
          <a:custGeom>
            <a:avLst/>
            <a:gdLst/>
            <a:ahLst/>
            <a:cxnLst/>
            <a:rect l="l" t="t" r="r" b="b"/>
            <a:pathLst>
              <a:path w="210298" h="173100" extrusionOk="0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8" name="Google Shape;1343;p111">
            <a:extLst>
              <a:ext uri="{FF2B5EF4-FFF2-40B4-BE49-F238E27FC236}">
                <a16:creationId xmlns:a16="http://schemas.microsoft.com/office/drawing/2014/main" id="{DA8D46EF-A8F4-FB40-B7B1-1E8F64409298}"/>
              </a:ext>
            </a:extLst>
          </p:cNvPr>
          <p:cNvGrpSpPr/>
          <p:nvPr/>
        </p:nvGrpSpPr>
        <p:grpSpPr>
          <a:xfrm>
            <a:off x="3798998" y="1303819"/>
            <a:ext cx="782621" cy="782621"/>
            <a:chOff x="4485788" y="1303265"/>
            <a:chExt cx="782825" cy="782825"/>
          </a:xfrm>
        </p:grpSpPr>
        <p:pic>
          <p:nvPicPr>
            <p:cNvPr id="79" name="Google Shape;1344;p111">
              <a:extLst>
                <a:ext uri="{FF2B5EF4-FFF2-40B4-BE49-F238E27FC236}">
                  <a16:creationId xmlns:a16="http://schemas.microsoft.com/office/drawing/2014/main" id="{D580565D-981B-CC4C-95C8-B64B3E4DDF8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788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1345;p111">
              <a:extLst>
                <a:ext uri="{FF2B5EF4-FFF2-40B4-BE49-F238E27FC236}">
                  <a16:creationId xmlns:a16="http://schemas.microsoft.com/office/drawing/2014/main" id="{CAE9B9FC-EF1D-BC41-A319-AF774AFA0A2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1563" y="1414450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1346;p111">
            <a:extLst>
              <a:ext uri="{FF2B5EF4-FFF2-40B4-BE49-F238E27FC236}">
                <a16:creationId xmlns:a16="http://schemas.microsoft.com/office/drawing/2014/main" id="{E826665E-D705-0A45-8108-F2848BEFA6F5}"/>
              </a:ext>
            </a:extLst>
          </p:cNvPr>
          <p:cNvGrpSpPr/>
          <p:nvPr/>
        </p:nvGrpSpPr>
        <p:grpSpPr>
          <a:xfrm>
            <a:off x="7510907" y="1258881"/>
            <a:ext cx="782621" cy="782621"/>
            <a:chOff x="7928113" y="1303265"/>
            <a:chExt cx="782825" cy="782825"/>
          </a:xfrm>
        </p:grpSpPr>
        <p:pic>
          <p:nvPicPr>
            <p:cNvPr id="82" name="Google Shape;1347;p111">
              <a:extLst>
                <a:ext uri="{FF2B5EF4-FFF2-40B4-BE49-F238E27FC236}">
                  <a16:creationId xmlns:a16="http://schemas.microsoft.com/office/drawing/2014/main" id="{46DADFC7-AB43-2444-A700-A607A3BEA29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8113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1348;p111">
              <a:extLst>
                <a:ext uri="{FF2B5EF4-FFF2-40B4-BE49-F238E27FC236}">
                  <a16:creationId xmlns:a16="http://schemas.microsoft.com/office/drawing/2014/main" id="{0385622D-FC8E-B946-A652-764155057BE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63925" y="1439113"/>
              <a:ext cx="511175" cy="5111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1349;p111">
            <a:extLst>
              <a:ext uri="{FF2B5EF4-FFF2-40B4-BE49-F238E27FC236}">
                <a16:creationId xmlns:a16="http://schemas.microsoft.com/office/drawing/2014/main" id="{A37AD666-DB85-F742-8F58-4C8C089AECB3}"/>
              </a:ext>
            </a:extLst>
          </p:cNvPr>
          <p:cNvGrpSpPr/>
          <p:nvPr/>
        </p:nvGrpSpPr>
        <p:grpSpPr>
          <a:xfrm>
            <a:off x="9789463" y="1258881"/>
            <a:ext cx="782621" cy="782621"/>
            <a:chOff x="2338050" y="1150865"/>
            <a:chExt cx="782825" cy="782825"/>
          </a:xfrm>
        </p:grpSpPr>
        <p:pic>
          <p:nvPicPr>
            <p:cNvPr id="85" name="Google Shape;1350;p111">
              <a:extLst>
                <a:ext uri="{FF2B5EF4-FFF2-40B4-BE49-F238E27FC236}">
                  <a16:creationId xmlns:a16="http://schemas.microsoft.com/office/drawing/2014/main" id="{8804E9AB-91D5-454B-86E9-EDFDA8962BC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1351;p111">
              <a:extLst>
                <a:ext uri="{FF2B5EF4-FFF2-40B4-BE49-F238E27FC236}">
                  <a16:creationId xmlns:a16="http://schemas.microsoft.com/office/drawing/2014/main" id="{3F89CDBE-6BE4-7A49-9C56-59F655E897D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1352;p111">
            <a:extLst>
              <a:ext uri="{FF2B5EF4-FFF2-40B4-BE49-F238E27FC236}">
                <a16:creationId xmlns:a16="http://schemas.microsoft.com/office/drawing/2014/main" id="{D83E11E1-5E36-1541-8EDA-9D87D5692C69}"/>
              </a:ext>
            </a:extLst>
          </p:cNvPr>
          <p:cNvSpPr txBox="1"/>
          <p:nvPr/>
        </p:nvSpPr>
        <p:spPr>
          <a:xfrm>
            <a:off x="3648074" y="2142723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sportShop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88" name="Google Shape;1353;p111">
            <a:extLst>
              <a:ext uri="{FF2B5EF4-FFF2-40B4-BE49-F238E27FC236}">
                <a16:creationId xmlns:a16="http://schemas.microsoft.com/office/drawing/2014/main" id="{D73A768D-28A4-8F49-BBB2-156EDC4FF9D7}"/>
              </a:ext>
            </a:extLst>
          </p:cNvPr>
          <p:cNvSpPr txBox="1"/>
          <p:nvPr/>
        </p:nvSpPr>
        <p:spPr>
          <a:xfrm>
            <a:off x="7377503" y="2142735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eLearning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89" name="Google Shape;1354;p111">
            <a:extLst>
              <a:ext uri="{FF2B5EF4-FFF2-40B4-BE49-F238E27FC236}">
                <a16:creationId xmlns:a16="http://schemas.microsoft.com/office/drawing/2014/main" id="{7068AEE7-0402-5E45-B237-6B97617F2F26}"/>
              </a:ext>
            </a:extLst>
          </p:cNvPr>
          <p:cNvSpPr txBox="1"/>
          <p:nvPr/>
        </p:nvSpPr>
        <p:spPr>
          <a:xfrm>
            <a:off x="9659509" y="2142735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 err="1">
                <a:solidFill>
                  <a:schemeClr val="tx2"/>
                </a:solidFill>
                <a:cs typeface="Calibri" panose="020F0502020204030204" pitchFamily="34" charset="0"/>
              </a:rPr>
              <a:t>foodBlog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0" name="Google Shape;1355;p111">
            <a:extLst>
              <a:ext uri="{FF2B5EF4-FFF2-40B4-BE49-F238E27FC236}">
                <a16:creationId xmlns:a16="http://schemas.microsoft.com/office/drawing/2014/main" id="{F9B169B8-1E69-1545-8327-6718AC1CEE09}"/>
              </a:ext>
            </a:extLst>
          </p:cNvPr>
          <p:cNvSpPr txBox="1"/>
          <p:nvPr/>
        </p:nvSpPr>
        <p:spPr>
          <a:xfrm>
            <a:off x="3476219" y="2545365"/>
            <a:ext cx="1503183" cy="3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192.168.3.4:80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1" name="Google Shape;1356;p111">
            <a:extLst>
              <a:ext uri="{FF2B5EF4-FFF2-40B4-BE49-F238E27FC236}">
                <a16:creationId xmlns:a16="http://schemas.microsoft.com/office/drawing/2014/main" id="{F2BF6CE8-6F7D-D540-9E6D-01B52C80EC83}"/>
              </a:ext>
            </a:extLst>
          </p:cNvPr>
          <p:cNvSpPr txBox="1"/>
          <p:nvPr/>
        </p:nvSpPr>
        <p:spPr>
          <a:xfrm>
            <a:off x="7205647" y="2505277"/>
            <a:ext cx="1503183" cy="33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 dirty="0">
                <a:solidFill>
                  <a:schemeClr val="tx2"/>
                </a:solidFill>
                <a:cs typeface="Calibri" panose="020F0502020204030204" pitchFamily="34" charset="0"/>
              </a:rPr>
              <a:t>192.168.3.5:80</a:t>
            </a:r>
            <a:endParaRPr sz="1300" dirty="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2" name="Google Shape;1357;p111">
            <a:extLst>
              <a:ext uri="{FF2B5EF4-FFF2-40B4-BE49-F238E27FC236}">
                <a16:creationId xmlns:a16="http://schemas.microsoft.com/office/drawing/2014/main" id="{B28FF6BB-D129-E340-B9C6-1C957C5C10B4}"/>
              </a:ext>
            </a:extLst>
          </p:cNvPr>
          <p:cNvSpPr txBox="1"/>
          <p:nvPr/>
        </p:nvSpPr>
        <p:spPr>
          <a:xfrm>
            <a:off x="9512372" y="2505276"/>
            <a:ext cx="1578189" cy="42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192.168.3.6:80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sp>
        <p:nvSpPr>
          <p:cNvPr id="93" name="Google Shape;1358;p111">
            <a:extLst>
              <a:ext uri="{FF2B5EF4-FFF2-40B4-BE49-F238E27FC236}">
                <a16:creationId xmlns:a16="http://schemas.microsoft.com/office/drawing/2014/main" id="{BE5BE17F-DDE6-F548-8D38-39531BB97E00}"/>
              </a:ext>
            </a:extLst>
          </p:cNvPr>
          <p:cNvSpPr txBox="1"/>
          <p:nvPr/>
        </p:nvSpPr>
        <p:spPr>
          <a:xfrm>
            <a:off x="9416397" y="938849"/>
            <a:ext cx="157818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300">
                <a:solidFill>
                  <a:schemeClr val="tx2"/>
                </a:solidFill>
                <a:cs typeface="Calibri" panose="020F0502020204030204" pitchFamily="34" charset="0"/>
              </a:rPr>
              <a:t>172.100.3.6:80</a:t>
            </a:r>
            <a:endParaRPr sz="1300">
              <a:solidFill>
                <a:schemeClr val="tx2"/>
              </a:solidFill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6C67B-5E17-4105-B84D-5996FB022648}"/>
              </a:ext>
            </a:extLst>
          </p:cNvPr>
          <p:cNvGrpSpPr/>
          <p:nvPr/>
        </p:nvGrpSpPr>
        <p:grpSpPr>
          <a:xfrm>
            <a:off x="514940" y="3932969"/>
            <a:ext cx="11435547" cy="762514"/>
            <a:chOff x="514940" y="3932969"/>
            <a:chExt cx="11435547" cy="762514"/>
          </a:xfrm>
        </p:grpSpPr>
        <p:sp>
          <p:nvSpPr>
            <p:cNvPr id="66" name="Google Shape;1331;p111">
              <a:extLst>
                <a:ext uri="{FF2B5EF4-FFF2-40B4-BE49-F238E27FC236}">
                  <a16:creationId xmlns:a16="http://schemas.microsoft.com/office/drawing/2014/main" id="{9C179BED-65BE-7441-B660-1B57FCA94320}"/>
                </a:ext>
              </a:extLst>
            </p:cNvPr>
            <p:cNvSpPr txBox="1"/>
            <p:nvPr/>
          </p:nvSpPr>
          <p:spPr>
            <a:xfrm>
              <a:off x="653579" y="3932982"/>
              <a:ext cx="1103113" cy="36500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 dirty="0" err="1">
                  <a:solidFill>
                    <a:schemeClr val="tx2"/>
                  </a:solidFill>
                  <a:cs typeface="Calibri" panose="020F0502020204030204" pitchFamily="34" charset="0"/>
                </a:rPr>
                <a:t>gamesBlog</a:t>
              </a:r>
              <a:endParaRPr sz="1300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69" name="Google Shape;1334;p111">
              <a:extLst>
                <a:ext uri="{FF2B5EF4-FFF2-40B4-BE49-F238E27FC236}">
                  <a16:creationId xmlns:a16="http://schemas.microsoft.com/office/drawing/2014/main" id="{33960DDD-59BB-EB4D-9AF2-FCB7CE190126}"/>
                </a:ext>
              </a:extLst>
            </p:cNvPr>
            <p:cNvSpPr txBox="1"/>
            <p:nvPr/>
          </p:nvSpPr>
          <p:spPr>
            <a:xfrm>
              <a:off x="514940" y="4315019"/>
              <a:ext cx="1386239" cy="365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tx2"/>
                  </a:solidFill>
                  <a:cs typeface="Calibri" panose="020F0502020204030204" pitchFamily="34" charset="0"/>
                </a:rPr>
                <a:t>40.0.2.4:33311</a:t>
              </a:r>
              <a:endParaRPr sz="1300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4" name="Google Shape;1359;p111">
              <a:extLst>
                <a:ext uri="{FF2B5EF4-FFF2-40B4-BE49-F238E27FC236}">
                  <a16:creationId xmlns:a16="http://schemas.microsoft.com/office/drawing/2014/main" id="{5C19068D-A93C-6F4E-98C4-0633E7B95BBD}"/>
                </a:ext>
              </a:extLst>
            </p:cNvPr>
            <p:cNvSpPr txBox="1"/>
            <p:nvPr/>
          </p:nvSpPr>
          <p:spPr>
            <a:xfrm>
              <a:off x="1985233" y="3932969"/>
              <a:ext cx="1042528" cy="36500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 dirty="0" err="1">
                  <a:solidFill>
                    <a:schemeClr val="tx2"/>
                  </a:solidFill>
                  <a:cs typeface="Calibri" panose="020F0502020204030204" pitchFamily="34" charset="0"/>
                </a:rPr>
                <a:t>sportShop</a:t>
              </a:r>
              <a:endParaRPr sz="1300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5" name="Google Shape;1360;p111">
              <a:extLst>
                <a:ext uri="{FF2B5EF4-FFF2-40B4-BE49-F238E27FC236}">
                  <a16:creationId xmlns:a16="http://schemas.microsoft.com/office/drawing/2014/main" id="{44D7450E-8394-B640-B22F-E8C8DFA2B54E}"/>
                </a:ext>
              </a:extLst>
            </p:cNvPr>
            <p:cNvSpPr txBox="1"/>
            <p:nvPr/>
          </p:nvSpPr>
          <p:spPr>
            <a:xfrm>
              <a:off x="3332482" y="3932994"/>
              <a:ext cx="1042528" cy="36500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tx2"/>
                  </a:solidFill>
                  <a:cs typeface="Calibri" panose="020F0502020204030204" pitchFamily="34" charset="0"/>
                </a:rPr>
                <a:t>eLearning</a:t>
              </a:r>
              <a:endParaRPr sz="1300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6" name="Google Shape;1361;p111">
              <a:extLst>
                <a:ext uri="{FF2B5EF4-FFF2-40B4-BE49-F238E27FC236}">
                  <a16:creationId xmlns:a16="http://schemas.microsoft.com/office/drawing/2014/main" id="{B616606D-AE26-7346-A11F-4CC559F9EB56}"/>
                </a:ext>
              </a:extLst>
            </p:cNvPr>
            <p:cNvSpPr txBox="1"/>
            <p:nvPr/>
          </p:nvSpPr>
          <p:spPr>
            <a:xfrm>
              <a:off x="4603551" y="3932982"/>
              <a:ext cx="1042528" cy="36500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>
                  <a:solidFill>
                    <a:schemeClr val="tx2"/>
                  </a:solidFill>
                  <a:cs typeface="Calibri" panose="020F0502020204030204" pitchFamily="34" charset="0"/>
                </a:rPr>
                <a:t>foodBlog</a:t>
              </a:r>
              <a:endParaRPr sz="130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7" name="Google Shape;1362;p111">
              <a:extLst>
                <a:ext uri="{FF2B5EF4-FFF2-40B4-BE49-F238E27FC236}">
                  <a16:creationId xmlns:a16="http://schemas.microsoft.com/office/drawing/2014/main" id="{F779DB90-E92B-FB45-83CF-56CD3F4B62F9}"/>
                </a:ext>
              </a:extLst>
            </p:cNvPr>
            <p:cNvSpPr txBox="1"/>
            <p:nvPr/>
          </p:nvSpPr>
          <p:spPr>
            <a:xfrm>
              <a:off x="1890607" y="4330478"/>
              <a:ext cx="1386239" cy="365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tx2"/>
                  </a:solidFill>
                  <a:cs typeface="Calibri" panose="020F0502020204030204" pitchFamily="34" charset="0"/>
                </a:rPr>
                <a:t>40.0.2.4:33312</a:t>
              </a:r>
              <a:endParaRPr sz="1300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8" name="Google Shape;1363;p111">
              <a:extLst>
                <a:ext uri="{FF2B5EF4-FFF2-40B4-BE49-F238E27FC236}">
                  <a16:creationId xmlns:a16="http://schemas.microsoft.com/office/drawing/2014/main" id="{6EEE2D40-B905-964F-8588-FFB9D0D84464}"/>
                </a:ext>
              </a:extLst>
            </p:cNvPr>
            <p:cNvSpPr txBox="1"/>
            <p:nvPr/>
          </p:nvSpPr>
          <p:spPr>
            <a:xfrm>
              <a:off x="3235957" y="4330478"/>
              <a:ext cx="1386239" cy="365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>
                  <a:solidFill>
                    <a:schemeClr val="tx2"/>
                  </a:solidFill>
                  <a:cs typeface="Calibri" panose="020F0502020204030204" pitchFamily="34" charset="0"/>
                </a:rPr>
                <a:t>40.0.2.4:33313</a:t>
              </a:r>
              <a:endParaRPr sz="130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9" name="Google Shape;1364;p111">
              <a:extLst>
                <a:ext uri="{FF2B5EF4-FFF2-40B4-BE49-F238E27FC236}">
                  <a16:creationId xmlns:a16="http://schemas.microsoft.com/office/drawing/2014/main" id="{2D729AA1-C8D4-564B-9752-243410677CD2}"/>
                </a:ext>
              </a:extLst>
            </p:cNvPr>
            <p:cNvSpPr txBox="1"/>
            <p:nvPr/>
          </p:nvSpPr>
          <p:spPr>
            <a:xfrm>
              <a:off x="4546015" y="4330478"/>
              <a:ext cx="1386239" cy="365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>
                  <a:solidFill>
                    <a:schemeClr val="tx2"/>
                  </a:solidFill>
                  <a:cs typeface="Calibri" panose="020F0502020204030204" pitchFamily="34" charset="0"/>
                </a:rPr>
                <a:t>40.0.2.4:33314</a:t>
              </a:r>
              <a:endParaRPr sz="130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0" name="Google Shape;1365;p111">
              <a:extLst>
                <a:ext uri="{FF2B5EF4-FFF2-40B4-BE49-F238E27FC236}">
                  <a16:creationId xmlns:a16="http://schemas.microsoft.com/office/drawing/2014/main" id="{0926E106-60C7-9B46-968A-721F21243556}"/>
                </a:ext>
              </a:extLst>
            </p:cNvPr>
            <p:cNvSpPr txBox="1"/>
            <p:nvPr/>
          </p:nvSpPr>
          <p:spPr>
            <a:xfrm>
              <a:off x="6580035" y="3932970"/>
              <a:ext cx="1194889" cy="36501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>
                  <a:solidFill>
                    <a:schemeClr val="tx2"/>
                  </a:solidFill>
                  <a:cs typeface="Calibri" panose="020F0502020204030204" pitchFamily="34" charset="0"/>
                </a:rPr>
                <a:t>gamesBlog</a:t>
              </a:r>
              <a:endParaRPr sz="130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1" name="Google Shape;1366;p111">
              <a:extLst>
                <a:ext uri="{FF2B5EF4-FFF2-40B4-BE49-F238E27FC236}">
                  <a16:creationId xmlns:a16="http://schemas.microsoft.com/office/drawing/2014/main" id="{F9CA37A7-8AD6-A949-BB83-C0819C344027}"/>
                </a:ext>
              </a:extLst>
            </p:cNvPr>
            <p:cNvSpPr txBox="1"/>
            <p:nvPr/>
          </p:nvSpPr>
          <p:spPr>
            <a:xfrm>
              <a:off x="6533173" y="4315019"/>
              <a:ext cx="1386239" cy="365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>
                  <a:solidFill>
                    <a:schemeClr val="tx2"/>
                  </a:solidFill>
                  <a:cs typeface="Calibri" panose="020F0502020204030204" pitchFamily="34" charset="0"/>
                </a:rPr>
                <a:t>40.0.2.5:33311</a:t>
              </a:r>
              <a:endParaRPr sz="130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2" name="Google Shape;1367;p111">
              <a:extLst>
                <a:ext uri="{FF2B5EF4-FFF2-40B4-BE49-F238E27FC236}">
                  <a16:creationId xmlns:a16="http://schemas.microsoft.com/office/drawing/2014/main" id="{73E443E4-6CF2-784A-8639-EDA42DFF6D14}"/>
                </a:ext>
              </a:extLst>
            </p:cNvPr>
            <p:cNvSpPr txBox="1"/>
            <p:nvPr/>
          </p:nvSpPr>
          <p:spPr>
            <a:xfrm>
              <a:off x="8079645" y="3932969"/>
              <a:ext cx="1042528" cy="36500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 dirty="0" err="1">
                  <a:solidFill>
                    <a:schemeClr val="tx2"/>
                  </a:solidFill>
                  <a:cs typeface="Calibri" panose="020F0502020204030204" pitchFamily="34" charset="0"/>
                </a:rPr>
                <a:t>sportShop</a:t>
              </a:r>
              <a:endParaRPr sz="1300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3" name="Google Shape;1368;p111">
              <a:extLst>
                <a:ext uri="{FF2B5EF4-FFF2-40B4-BE49-F238E27FC236}">
                  <a16:creationId xmlns:a16="http://schemas.microsoft.com/office/drawing/2014/main" id="{80C9AEE1-23F4-2244-B82E-B7DF68E538A2}"/>
                </a:ext>
              </a:extLst>
            </p:cNvPr>
            <p:cNvSpPr txBox="1"/>
            <p:nvPr/>
          </p:nvSpPr>
          <p:spPr>
            <a:xfrm>
              <a:off x="9350714" y="3932994"/>
              <a:ext cx="1042528" cy="36500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tx2"/>
                  </a:solidFill>
                  <a:cs typeface="Calibri" panose="020F0502020204030204" pitchFamily="34" charset="0"/>
                </a:rPr>
                <a:t>eLearning</a:t>
              </a:r>
              <a:endParaRPr sz="1300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4" name="Google Shape;1369;p111">
              <a:extLst>
                <a:ext uri="{FF2B5EF4-FFF2-40B4-BE49-F238E27FC236}">
                  <a16:creationId xmlns:a16="http://schemas.microsoft.com/office/drawing/2014/main" id="{A005ABAB-5A07-9A4B-9B36-AEEBCCEC6116}"/>
                </a:ext>
              </a:extLst>
            </p:cNvPr>
            <p:cNvSpPr txBox="1"/>
            <p:nvPr/>
          </p:nvSpPr>
          <p:spPr>
            <a:xfrm>
              <a:off x="10621783" y="3932982"/>
              <a:ext cx="1042528" cy="36500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 dirty="0" err="1">
                  <a:solidFill>
                    <a:schemeClr val="tx2"/>
                  </a:solidFill>
                  <a:cs typeface="Calibri" panose="020F0502020204030204" pitchFamily="34" charset="0"/>
                </a:rPr>
                <a:t>foodBlog</a:t>
              </a:r>
              <a:endParaRPr sz="1300" dirty="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5" name="Google Shape;1370;p111">
              <a:extLst>
                <a:ext uri="{FF2B5EF4-FFF2-40B4-BE49-F238E27FC236}">
                  <a16:creationId xmlns:a16="http://schemas.microsoft.com/office/drawing/2014/main" id="{B39AA7AC-410D-064D-8B6A-834A7D5C2128}"/>
                </a:ext>
              </a:extLst>
            </p:cNvPr>
            <p:cNvSpPr txBox="1"/>
            <p:nvPr/>
          </p:nvSpPr>
          <p:spPr>
            <a:xfrm>
              <a:off x="7908839" y="4330478"/>
              <a:ext cx="1386239" cy="365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>
                  <a:solidFill>
                    <a:schemeClr val="tx2"/>
                  </a:solidFill>
                  <a:cs typeface="Calibri" panose="020F0502020204030204" pitchFamily="34" charset="0"/>
                </a:rPr>
                <a:t>40.0.2.5:33312</a:t>
              </a:r>
              <a:endParaRPr sz="130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6" name="Google Shape;1371;p111">
              <a:extLst>
                <a:ext uri="{FF2B5EF4-FFF2-40B4-BE49-F238E27FC236}">
                  <a16:creationId xmlns:a16="http://schemas.microsoft.com/office/drawing/2014/main" id="{19170107-5C09-2347-AAAE-E56284C517B2}"/>
                </a:ext>
              </a:extLst>
            </p:cNvPr>
            <p:cNvSpPr txBox="1"/>
            <p:nvPr/>
          </p:nvSpPr>
          <p:spPr>
            <a:xfrm>
              <a:off x="9254189" y="4330478"/>
              <a:ext cx="1386239" cy="365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>
                  <a:solidFill>
                    <a:schemeClr val="tx2"/>
                  </a:solidFill>
                  <a:cs typeface="Calibri" panose="020F0502020204030204" pitchFamily="34" charset="0"/>
                </a:rPr>
                <a:t>40.0.2.5:33313</a:t>
              </a:r>
              <a:endParaRPr sz="130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07" name="Google Shape;1372;p111">
              <a:extLst>
                <a:ext uri="{FF2B5EF4-FFF2-40B4-BE49-F238E27FC236}">
                  <a16:creationId xmlns:a16="http://schemas.microsoft.com/office/drawing/2014/main" id="{B5BC99EE-E70C-F749-930D-871900030929}"/>
                </a:ext>
              </a:extLst>
            </p:cNvPr>
            <p:cNvSpPr txBox="1"/>
            <p:nvPr/>
          </p:nvSpPr>
          <p:spPr>
            <a:xfrm>
              <a:off x="10564248" y="4330478"/>
              <a:ext cx="1386239" cy="365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-US" sz="1300">
                  <a:solidFill>
                    <a:schemeClr val="tx2"/>
                  </a:solidFill>
                  <a:cs typeface="Calibri" panose="020F0502020204030204" pitchFamily="34" charset="0"/>
                </a:rPr>
                <a:t>40.0.2.5:33314</a:t>
              </a:r>
              <a:endParaRPr sz="1300">
                <a:solidFill>
                  <a:schemeClr val="tx2"/>
                </a:solidFill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94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3"/>
          <p:cNvSpPr/>
          <p:nvPr/>
        </p:nvSpPr>
        <p:spPr>
          <a:xfrm>
            <a:off x="3170799" y="648699"/>
            <a:ext cx="1992381" cy="209675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cxnSp>
        <p:nvCxnSpPr>
          <p:cNvPr id="1445" name="Google Shape;1445;p113"/>
          <p:cNvCxnSpPr/>
          <p:nvPr/>
        </p:nvCxnSpPr>
        <p:spPr>
          <a:xfrm>
            <a:off x="566377" y="4366356"/>
            <a:ext cx="11077015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47" name="Google Shape;1447;p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dirty="0"/>
              <a:t>Solution</a:t>
            </a:r>
            <a:endParaRPr sz="3199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8" name="Google Shape;1448;p113"/>
          <p:cNvSpPr/>
          <p:nvPr/>
        </p:nvSpPr>
        <p:spPr>
          <a:xfrm>
            <a:off x="2857056" y="3971309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449" name="Google Shape;1449;p113"/>
          <p:cNvSpPr/>
          <p:nvPr/>
        </p:nvSpPr>
        <p:spPr>
          <a:xfrm>
            <a:off x="8841010" y="3971309"/>
            <a:ext cx="796232" cy="782618"/>
          </a:xfrm>
          <a:custGeom>
            <a:avLst/>
            <a:gdLst/>
            <a:ahLst/>
            <a:cxnLst/>
            <a:rect l="l" t="t" r="r" b="b"/>
            <a:pathLst>
              <a:path w="198366" h="202149" extrusionOk="0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450" name="Google Shape;1450;p113"/>
          <p:cNvSpPr txBox="1"/>
          <p:nvPr/>
        </p:nvSpPr>
        <p:spPr>
          <a:xfrm>
            <a:off x="1349999" y="2142724"/>
            <a:ext cx="1244676" cy="3815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gamesBlog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451" name="Google Shape;1451;p113"/>
          <p:cNvSpPr txBox="1"/>
          <p:nvPr/>
        </p:nvSpPr>
        <p:spPr>
          <a:xfrm>
            <a:off x="114270" y="3717292"/>
            <a:ext cx="1103113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K8s cluster</a:t>
            </a:r>
            <a:endParaRPr sz="140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2" name="Google Shape;1452;p113"/>
          <p:cNvSpPr txBox="1"/>
          <p:nvPr/>
        </p:nvSpPr>
        <p:spPr>
          <a:xfrm>
            <a:off x="101023" y="4306322"/>
            <a:ext cx="1103113" cy="43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External</a:t>
            </a:r>
            <a:endParaRPr sz="140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3" name="Google Shape;1453;p113"/>
          <p:cNvSpPr txBox="1"/>
          <p:nvPr/>
        </p:nvSpPr>
        <p:spPr>
          <a:xfrm>
            <a:off x="1163786" y="2541656"/>
            <a:ext cx="1683292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192.168.3.3:80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454" name="Google Shape;1454;p113"/>
          <p:cNvSpPr txBox="1"/>
          <p:nvPr/>
        </p:nvSpPr>
        <p:spPr>
          <a:xfrm>
            <a:off x="1152694" y="937594"/>
            <a:ext cx="1903805" cy="38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172.100.3.3:8080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455" name="Google Shape;1455;p113"/>
          <p:cNvSpPr txBox="1"/>
          <p:nvPr/>
        </p:nvSpPr>
        <p:spPr>
          <a:xfrm>
            <a:off x="3401213" y="956644"/>
            <a:ext cx="1781162" cy="36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172.100.3.4:80</a:t>
            </a:r>
            <a:endParaRPr sz="1400" dirty="0">
              <a:solidFill>
                <a:schemeClr val="tx2"/>
              </a:solidFill>
            </a:endParaRPr>
          </a:p>
        </p:txBody>
      </p:sp>
      <p:grpSp>
        <p:nvGrpSpPr>
          <p:cNvPr id="1456" name="Google Shape;1456;p113"/>
          <p:cNvGrpSpPr/>
          <p:nvPr/>
        </p:nvGrpSpPr>
        <p:grpSpPr>
          <a:xfrm>
            <a:off x="1651820" y="1303819"/>
            <a:ext cx="782621" cy="782621"/>
            <a:chOff x="2338050" y="1150865"/>
            <a:chExt cx="782825" cy="782825"/>
          </a:xfrm>
        </p:grpSpPr>
        <p:pic>
          <p:nvPicPr>
            <p:cNvPr id="1457" name="Google Shape;1457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9" name="Google Shape;1459;p113"/>
          <p:cNvSpPr txBox="1"/>
          <p:nvPr/>
        </p:nvSpPr>
        <p:spPr>
          <a:xfrm>
            <a:off x="6957272" y="881674"/>
            <a:ext cx="1875412" cy="35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172.100.3.5:8080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460" name="Google Shape;1460;p113"/>
          <p:cNvSpPr/>
          <p:nvPr/>
        </p:nvSpPr>
        <p:spPr>
          <a:xfrm>
            <a:off x="2043092" y="5904805"/>
            <a:ext cx="796297" cy="661070"/>
          </a:xfrm>
          <a:custGeom>
            <a:avLst/>
            <a:gdLst/>
            <a:ahLst/>
            <a:cxnLst/>
            <a:rect l="l" t="t" r="r" b="b"/>
            <a:pathLst>
              <a:path w="210298" h="173100" extrusionOk="0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grpSp>
        <p:nvGrpSpPr>
          <p:cNvPr id="1461" name="Google Shape;1461;p113"/>
          <p:cNvGrpSpPr/>
          <p:nvPr/>
        </p:nvGrpSpPr>
        <p:grpSpPr>
          <a:xfrm>
            <a:off x="3798998" y="1303819"/>
            <a:ext cx="782621" cy="782621"/>
            <a:chOff x="4485788" y="1303265"/>
            <a:chExt cx="782825" cy="782825"/>
          </a:xfrm>
        </p:grpSpPr>
        <p:pic>
          <p:nvPicPr>
            <p:cNvPr id="1462" name="Google Shape;1462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788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1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1563" y="1414450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4" name="Google Shape;1464;p113"/>
          <p:cNvGrpSpPr/>
          <p:nvPr/>
        </p:nvGrpSpPr>
        <p:grpSpPr>
          <a:xfrm>
            <a:off x="7510907" y="1258881"/>
            <a:ext cx="782621" cy="782621"/>
            <a:chOff x="7928113" y="1303265"/>
            <a:chExt cx="782825" cy="782825"/>
          </a:xfrm>
        </p:grpSpPr>
        <p:pic>
          <p:nvPicPr>
            <p:cNvPr id="1465" name="Google Shape;1465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8113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1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63925" y="1439113"/>
              <a:ext cx="511175" cy="5111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7" name="Google Shape;1467;p113"/>
          <p:cNvGrpSpPr/>
          <p:nvPr/>
        </p:nvGrpSpPr>
        <p:grpSpPr>
          <a:xfrm>
            <a:off x="9789463" y="1258881"/>
            <a:ext cx="782621" cy="782621"/>
            <a:chOff x="2338050" y="1150865"/>
            <a:chExt cx="782825" cy="782825"/>
          </a:xfrm>
        </p:grpSpPr>
        <p:pic>
          <p:nvPicPr>
            <p:cNvPr id="1468" name="Google Shape;1468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0" name="Google Shape;1470;p113"/>
          <p:cNvSpPr txBox="1"/>
          <p:nvPr/>
        </p:nvSpPr>
        <p:spPr>
          <a:xfrm>
            <a:off x="3515161" y="2142723"/>
            <a:ext cx="1175441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sportShop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471" name="Google Shape;1471;p113"/>
          <p:cNvSpPr txBox="1"/>
          <p:nvPr/>
        </p:nvSpPr>
        <p:spPr>
          <a:xfrm>
            <a:off x="7377502" y="2142735"/>
            <a:ext cx="1214383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eLearning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472" name="Google Shape;1472;p113"/>
          <p:cNvSpPr txBox="1"/>
          <p:nvPr/>
        </p:nvSpPr>
        <p:spPr>
          <a:xfrm>
            <a:off x="9659509" y="2142735"/>
            <a:ext cx="1042528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foodBlog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473" name="Google Shape;1473;p113"/>
          <p:cNvSpPr txBox="1"/>
          <p:nvPr/>
        </p:nvSpPr>
        <p:spPr>
          <a:xfrm>
            <a:off x="3219861" y="2564025"/>
            <a:ext cx="1642597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192.168.3.4:80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474" name="Google Shape;1474;p113"/>
          <p:cNvSpPr txBox="1"/>
          <p:nvPr/>
        </p:nvSpPr>
        <p:spPr>
          <a:xfrm>
            <a:off x="7205647" y="2449293"/>
            <a:ext cx="1635363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192.168.3.5:80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475" name="Google Shape;1475;p113"/>
          <p:cNvSpPr txBox="1"/>
          <p:nvPr/>
        </p:nvSpPr>
        <p:spPr>
          <a:xfrm>
            <a:off x="9436172" y="2449293"/>
            <a:ext cx="157818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192.168.3.6:80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476" name="Google Shape;1476;p113"/>
          <p:cNvSpPr txBox="1"/>
          <p:nvPr/>
        </p:nvSpPr>
        <p:spPr>
          <a:xfrm>
            <a:off x="9406007" y="881699"/>
            <a:ext cx="157818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172.100.3.6:80</a:t>
            </a:r>
            <a:endParaRPr sz="1400">
              <a:solidFill>
                <a:schemeClr val="tx2"/>
              </a:solidFill>
            </a:endParaRPr>
          </a:p>
        </p:txBody>
      </p:sp>
      <p:grpSp>
        <p:nvGrpSpPr>
          <p:cNvPr id="1477" name="Google Shape;1477;p113"/>
          <p:cNvGrpSpPr/>
          <p:nvPr/>
        </p:nvGrpSpPr>
        <p:grpSpPr>
          <a:xfrm>
            <a:off x="5632996" y="2351483"/>
            <a:ext cx="782621" cy="782621"/>
            <a:chOff x="5552588" y="1303265"/>
            <a:chExt cx="782825" cy="782825"/>
          </a:xfrm>
        </p:grpSpPr>
        <p:pic>
          <p:nvPicPr>
            <p:cNvPr id="1478" name="Google Shape;1478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2588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1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63950" y="1560157"/>
              <a:ext cx="560100" cy="269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0" name="Google Shape;1480;p113"/>
          <p:cNvSpPr txBox="1"/>
          <p:nvPr/>
        </p:nvSpPr>
        <p:spPr>
          <a:xfrm>
            <a:off x="5182376" y="3163832"/>
            <a:ext cx="1875412" cy="37481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ingress-controller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481" name="Google Shape;1481;p113"/>
          <p:cNvSpPr txBox="1"/>
          <p:nvPr/>
        </p:nvSpPr>
        <p:spPr>
          <a:xfrm>
            <a:off x="5333348" y="2005234"/>
            <a:ext cx="157818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172.100.3.8:80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482" name="Google Shape;1482;p113"/>
          <p:cNvSpPr txBox="1"/>
          <p:nvPr/>
        </p:nvSpPr>
        <p:spPr>
          <a:xfrm>
            <a:off x="5257168" y="3528837"/>
            <a:ext cx="157818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192.168.3.7:80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483" name="Google Shape;1483;p113"/>
          <p:cNvSpPr txBox="1"/>
          <p:nvPr/>
        </p:nvSpPr>
        <p:spPr>
          <a:xfrm>
            <a:off x="2245630" y="4820447"/>
            <a:ext cx="1894840" cy="4241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ingress-controller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484" name="Google Shape;1484;p113"/>
          <p:cNvSpPr txBox="1"/>
          <p:nvPr/>
        </p:nvSpPr>
        <p:spPr>
          <a:xfrm>
            <a:off x="2550335" y="5244640"/>
            <a:ext cx="1590135" cy="38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40.0.2.4:33313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485" name="Google Shape;1485;p113"/>
          <p:cNvSpPr txBox="1"/>
          <p:nvPr/>
        </p:nvSpPr>
        <p:spPr>
          <a:xfrm>
            <a:off x="8644748" y="5244640"/>
            <a:ext cx="1728251" cy="38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40.0.2.5:33313</a:t>
            </a:r>
            <a:endParaRPr sz="1400" dirty="0">
              <a:solidFill>
                <a:schemeClr val="tx2"/>
              </a:solidFill>
            </a:endParaRPr>
          </a:p>
        </p:txBody>
      </p:sp>
      <p:cxnSp>
        <p:nvCxnSpPr>
          <p:cNvPr id="1486" name="Google Shape;1486;p113"/>
          <p:cNvCxnSpPr>
            <a:cxnSpLocks/>
            <a:stCxn id="1480" idx="3"/>
            <a:endCxn id="1474" idx="2"/>
          </p:cNvCxnSpPr>
          <p:nvPr/>
        </p:nvCxnSpPr>
        <p:spPr>
          <a:xfrm flipV="1">
            <a:off x="7057788" y="2814298"/>
            <a:ext cx="965541" cy="536942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7" name="Google Shape;1487;p113"/>
          <p:cNvCxnSpPr>
            <a:cxnSpLocks/>
            <a:stCxn id="1480" idx="3"/>
            <a:endCxn id="1475" idx="2"/>
          </p:cNvCxnSpPr>
          <p:nvPr/>
        </p:nvCxnSpPr>
        <p:spPr>
          <a:xfrm flipV="1">
            <a:off x="7057788" y="2814298"/>
            <a:ext cx="3167479" cy="536942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8" name="Google Shape;1488;p113"/>
          <p:cNvCxnSpPr>
            <a:cxnSpLocks/>
            <a:stCxn id="1480" idx="1"/>
            <a:endCxn id="1473" idx="2"/>
          </p:cNvCxnSpPr>
          <p:nvPr/>
        </p:nvCxnSpPr>
        <p:spPr>
          <a:xfrm rot="10800000">
            <a:off x="4041160" y="2929030"/>
            <a:ext cx="1141216" cy="42221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9" name="Google Shape;1489;p113"/>
          <p:cNvCxnSpPr>
            <a:cxnSpLocks/>
            <a:stCxn id="1480" idx="1"/>
            <a:endCxn id="1453" idx="2"/>
          </p:cNvCxnSpPr>
          <p:nvPr/>
        </p:nvCxnSpPr>
        <p:spPr>
          <a:xfrm rot="10800000">
            <a:off x="2005432" y="2906662"/>
            <a:ext cx="3176944" cy="444579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0" name="Google Shape;1490;p113"/>
          <p:cNvSpPr txBox="1"/>
          <p:nvPr/>
        </p:nvSpPr>
        <p:spPr>
          <a:xfrm>
            <a:off x="7163427" y="3346647"/>
            <a:ext cx="2626035" cy="49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ea typeface="Helvetica Neue"/>
                <a:cs typeface="Helvetica Neue"/>
                <a:sym typeface="Helvetica Neue"/>
              </a:rPr>
              <a:t>Rule-based traffic forwarding</a:t>
            </a:r>
            <a:endParaRPr sz="1400" dirty="0">
              <a:solidFill>
                <a:schemeClr val="tx2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1" name="Google Shape;1491;p113"/>
          <p:cNvSpPr txBox="1"/>
          <p:nvPr/>
        </p:nvSpPr>
        <p:spPr>
          <a:xfrm>
            <a:off x="8405210" y="4775528"/>
            <a:ext cx="1894840" cy="3734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ingress-controller</a:t>
            </a:r>
            <a:endParaRPr sz="1400" dirty="0">
              <a:solidFill>
                <a:schemeClr val="tx2"/>
              </a:solidFill>
            </a:endParaRPr>
          </a:p>
        </p:txBody>
      </p:sp>
      <p:sp>
        <p:nvSpPr>
          <p:cNvPr id="1492" name="Google Shape;1492;p113"/>
          <p:cNvSpPr/>
          <p:nvPr/>
        </p:nvSpPr>
        <p:spPr>
          <a:xfrm>
            <a:off x="4758261" y="5244653"/>
            <a:ext cx="2672291" cy="1161480"/>
          </a:xfrm>
          <a:custGeom>
            <a:avLst/>
            <a:gdLst/>
            <a:ahLst/>
            <a:cxnLst/>
            <a:rect l="l" t="t" r="r" b="b"/>
            <a:pathLst>
              <a:path w="208055" h="161135" extrusionOk="0">
                <a:moveTo>
                  <a:pt x="188053" y="82624"/>
                </a:moveTo>
                <a:lnTo>
                  <a:pt x="189175" y="77950"/>
                </a:lnTo>
                <a:lnTo>
                  <a:pt x="190297" y="68978"/>
                </a:lnTo>
                <a:lnTo>
                  <a:pt x="189362" y="60566"/>
                </a:lnTo>
                <a:lnTo>
                  <a:pt x="186371" y="52902"/>
                </a:lnTo>
                <a:lnTo>
                  <a:pt x="184315" y="49350"/>
                </a:lnTo>
                <a:lnTo>
                  <a:pt x="181511" y="45985"/>
                </a:lnTo>
                <a:lnTo>
                  <a:pt x="175155" y="40377"/>
                </a:lnTo>
                <a:lnTo>
                  <a:pt x="167491" y="36639"/>
                </a:lnTo>
                <a:lnTo>
                  <a:pt x="159266" y="34956"/>
                </a:lnTo>
                <a:lnTo>
                  <a:pt x="154967" y="34956"/>
                </a:lnTo>
                <a:lnTo>
                  <a:pt x="153284" y="31031"/>
                </a:lnTo>
                <a:lnTo>
                  <a:pt x="149172" y="23927"/>
                </a:lnTo>
                <a:lnTo>
                  <a:pt x="144124" y="17385"/>
                </a:lnTo>
                <a:lnTo>
                  <a:pt x="138143" y="11964"/>
                </a:lnTo>
                <a:lnTo>
                  <a:pt x="131600" y="7290"/>
                </a:lnTo>
                <a:lnTo>
                  <a:pt x="124310" y="3926"/>
                </a:lnTo>
                <a:lnTo>
                  <a:pt x="116459" y="1496"/>
                </a:lnTo>
                <a:lnTo>
                  <a:pt x="108234" y="187"/>
                </a:lnTo>
                <a:lnTo>
                  <a:pt x="104121" y="0"/>
                </a:lnTo>
                <a:lnTo>
                  <a:pt x="98700" y="187"/>
                </a:lnTo>
                <a:lnTo>
                  <a:pt x="88232" y="2617"/>
                </a:lnTo>
                <a:lnTo>
                  <a:pt x="78699" y="6730"/>
                </a:lnTo>
                <a:lnTo>
                  <a:pt x="69913" y="12898"/>
                </a:lnTo>
                <a:lnTo>
                  <a:pt x="62436" y="20563"/>
                </a:lnTo>
                <a:lnTo>
                  <a:pt x="56454" y="29535"/>
                </a:lnTo>
                <a:lnTo>
                  <a:pt x="51780" y="39630"/>
                </a:lnTo>
                <a:lnTo>
                  <a:pt x="49163" y="50472"/>
                </a:lnTo>
                <a:lnTo>
                  <a:pt x="48790" y="56079"/>
                </a:lnTo>
                <a:lnTo>
                  <a:pt x="43555" y="56640"/>
                </a:lnTo>
                <a:lnTo>
                  <a:pt x="33648" y="59444"/>
                </a:lnTo>
                <a:lnTo>
                  <a:pt x="24675" y="63931"/>
                </a:lnTo>
                <a:lnTo>
                  <a:pt x="16824" y="69912"/>
                </a:lnTo>
                <a:lnTo>
                  <a:pt x="10282" y="77203"/>
                </a:lnTo>
                <a:lnTo>
                  <a:pt x="5235" y="85615"/>
                </a:lnTo>
                <a:lnTo>
                  <a:pt x="1683" y="94961"/>
                </a:lnTo>
                <a:lnTo>
                  <a:pt x="0" y="105055"/>
                </a:lnTo>
                <a:lnTo>
                  <a:pt x="0" y="110290"/>
                </a:lnTo>
                <a:lnTo>
                  <a:pt x="374" y="115524"/>
                </a:lnTo>
                <a:lnTo>
                  <a:pt x="2617" y="125431"/>
                </a:lnTo>
                <a:lnTo>
                  <a:pt x="6730" y="134404"/>
                </a:lnTo>
                <a:lnTo>
                  <a:pt x="12338" y="142629"/>
                </a:lnTo>
                <a:lnTo>
                  <a:pt x="19441" y="149358"/>
                </a:lnTo>
                <a:lnTo>
                  <a:pt x="27666" y="154966"/>
                </a:lnTo>
                <a:lnTo>
                  <a:pt x="36826" y="158705"/>
                </a:lnTo>
                <a:lnTo>
                  <a:pt x="46920" y="160761"/>
                </a:lnTo>
                <a:lnTo>
                  <a:pt x="52154" y="161135"/>
                </a:lnTo>
                <a:lnTo>
                  <a:pt x="166556" y="161135"/>
                </a:lnTo>
                <a:lnTo>
                  <a:pt x="170856" y="160948"/>
                </a:lnTo>
                <a:lnTo>
                  <a:pt x="179081" y="159266"/>
                </a:lnTo>
                <a:lnTo>
                  <a:pt x="186745" y="156275"/>
                </a:lnTo>
                <a:lnTo>
                  <a:pt x="193287" y="151788"/>
                </a:lnTo>
                <a:lnTo>
                  <a:pt x="198895" y="146180"/>
                </a:lnTo>
                <a:lnTo>
                  <a:pt x="203195" y="139451"/>
                </a:lnTo>
                <a:lnTo>
                  <a:pt x="206373" y="131787"/>
                </a:lnTo>
                <a:lnTo>
                  <a:pt x="207868" y="123375"/>
                </a:lnTo>
                <a:lnTo>
                  <a:pt x="208055" y="119075"/>
                </a:lnTo>
                <a:lnTo>
                  <a:pt x="207868" y="113841"/>
                </a:lnTo>
                <a:lnTo>
                  <a:pt x="205064" y="103747"/>
                </a:lnTo>
                <a:lnTo>
                  <a:pt x="199643" y="94213"/>
                </a:lnTo>
                <a:lnTo>
                  <a:pt x="192353" y="85988"/>
                </a:lnTo>
                <a:lnTo>
                  <a:pt x="188053" y="82624"/>
                </a:lnTo>
                <a:close/>
              </a:path>
            </a:pathLst>
          </a:cu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1799"/>
          </a:p>
        </p:txBody>
      </p:sp>
      <p:sp>
        <p:nvSpPr>
          <p:cNvPr id="1493" name="Google Shape;1493;p113"/>
          <p:cNvSpPr txBox="1"/>
          <p:nvPr/>
        </p:nvSpPr>
        <p:spPr>
          <a:xfrm>
            <a:off x="5281824" y="5614531"/>
            <a:ext cx="1826950" cy="3650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ingress-controller</a:t>
            </a:r>
            <a:endParaRPr sz="1400">
              <a:solidFill>
                <a:schemeClr val="tx2"/>
              </a:solidFill>
            </a:endParaRPr>
          </a:p>
        </p:txBody>
      </p:sp>
      <p:sp>
        <p:nvSpPr>
          <p:cNvPr id="1494" name="Google Shape;1494;p113"/>
          <p:cNvSpPr txBox="1"/>
          <p:nvPr/>
        </p:nvSpPr>
        <p:spPr>
          <a:xfrm>
            <a:off x="5592643" y="5979536"/>
            <a:ext cx="131435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30.3.2.8:80</a:t>
            </a:r>
            <a:endParaRPr sz="1400" dirty="0">
              <a:solidFill>
                <a:schemeClr val="tx2"/>
              </a:solidFill>
            </a:endParaRPr>
          </a:p>
        </p:txBody>
      </p:sp>
      <p:cxnSp>
        <p:nvCxnSpPr>
          <p:cNvPr id="1495" name="Google Shape;1495;p113"/>
          <p:cNvCxnSpPr>
            <a:cxnSpLocks/>
            <a:stCxn id="1493" idx="0"/>
            <a:endCxn id="1491" idx="1"/>
          </p:cNvCxnSpPr>
          <p:nvPr/>
        </p:nvCxnSpPr>
        <p:spPr>
          <a:xfrm flipV="1">
            <a:off x="6195299" y="4962232"/>
            <a:ext cx="2209911" cy="65229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6" name="Google Shape;1496;p113"/>
          <p:cNvCxnSpPr>
            <a:cxnSpLocks/>
            <a:stCxn id="1493" idx="0"/>
            <a:endCxn id="1483" idx="3"/>
          </p:cNvCxnSpPr>
          <p:nvPr/>
        </p:nvCxnSpPr>
        <p:spPr>
          <a:xfrm flipH="1" flipV="1">
            <a:off x="4140470" y="5032544"/>
            <a:ext cx="2054829" cy="58198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7" name="Google Shape;1497;p113"/>
          <p:cNvCxnSpPr/>
          <p:nvPr/>
        </p:nvCxnSpPr>
        <p:spPr>
          <a:xfrm rot="10800000" flipH="1">
            <a:off x="3648087" y="3904789"/>
            <a:ext cx="1926398" cy="25553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8" name="Google Shape;1498;p113"/>
          <p:cNvCxnSpPr/>
          <p:nvPr/>
        </p:nvCxnSpPr>
        <p:spPr>
          <a:xfrm rot="10800000">
            <a:off x="6512041" y="3938680"/>
            <a:ext cx="2301301" cy="5116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9" name="Google Shape;1499;p113"/>
          <p:cNvCxnSpPr>
            <a:cxnSpLocks/>
            <a:endCxn id="1493" idx="1"/>
          </p:cNvCxnSpPr>
          <p:nvPr/>
        </p:nvCxnSpPr>
        <p:spPr>
          <a:xfrm flipV="1">
            <a:off x="2736087" y="5797034"/>
            <a:ext cx="2545737" cy="49834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0" name="Google Shape;1500;p113"/>
          <p:cNvSpPr txBox="1"/>
          <p:nvPr/>
        </p:nvSpPr>
        <p:spPr>
          <a:xfrm>
            <a:off x="3219861" y="6100379"/>
            <a:ext cx="1578189" cy="36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-US" sz="1400" dirty="0" err="1">
                <a:solidFill>
                  <a:schemeClr val="tx2"/>
                </a:solidFill>
              </a:rPr>
              <a:t>sportshop.com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  (30.3.2.8)</a:t>
            </a:r>
            <a:endParaRPr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D349-E8FA-4C59-823E-07107A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Controller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403A4-D178-444A-AE5E-CB7EE7E8A5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 algn="just">
              <a:spcBef>
                <a:spcPts val="0"/>
              </a:spcBef>
              <a:buNone/>
            </a:pPr>
            <a:r>
              <a:rPr lang="en-US" sz="1600" dirty="0">
                <a:solidFill>
                  <a:srgbClr val="3E3E40"/>
                </a:solidFill>
              </a:rPr>
              <a:t>An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Ingress Controller</a:t>
            </a:r>
            <a:r>
              <a:rPr lang="en-US" sz="1600" dirty="0">
                <a:solidFill>
                  <a:srgbClr val="3E3E40"/>
                </a:solidFill>
              </a:rPr>
              <a:t> is a proxy that gets reconfigured based on rules that you create via the Kubernetes API.</a:t>
            </a:r>
          </a:p>
          <a:p>
            <a:pPr lvl="0" algn="just">
              <a:spcBef>
                <a:spcPts val="0"/>
              </a:spcBef>
              <a:buNone/>
            </a:pPr>
            <a:endParaRPr lang="en-US" sz="1600" dirty="0">
              <a:solidFill>
                <a:srgbClr val="3E3E40"/>
              </a:solidFill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ts val="1100"/>
              <a:buNone/>
            </a:pPr>
            <a:r>
              <a:rPr lang="en-US" sz="1600" dirty="0"/>
              <a:t>NOTE: currently it only supports HTTP and HTTPS traffic.</a:t>
            </a:r>
          </a:p>
          <a:p>
            <a:pPr>
              <a:spcBef>
                <a:spcPts val="0"/>
              </a:spcBef>
              <a:buNone/>
            </a:pPr>
            <a:endParaRPr lang="en-US" sz="1600" i="1" dirty="0">
              <a:solidFill>
                <a:srgbClr val="000000"/>
              </a:solidFill>
            </a:endParaRPr>
          </a:p>
        </p:txBody>
      </p:sp>
      <p:sp>
        <p:nvSpPr>
          <p:cNvPr id="14" name="Trapezoid 102">
            <a:extLst>
              <a:ext uri="{FF2B5EF4-FFF2-40B4-BE49-F238E27FC236}">
                <a16:creationId xmlns:a16="http://schemas.microsoft.com/office/drawing/2014/main" id="{987FD8E3-7741-D54E-BB7B-396810B9D6AE}"/>
              </a:ext>
            </a:extLst>
          </p:cNvPr>
          <p:cNvSpPr/>
          <p:nvPr/>
        </p:nvSpPr>
        <p:spPr bwMode="gray">
          <a:xfrm flipH="1">
            <a:off x="9292046" y="419282"/>
            <a:ext cx="2896779" cy="415370"/>
          </a:xfrm>
          <a:custGeom>
            <a:avLst/>
            <a:gdLst>
              <a:gd name="connsiteX0" fmla="*/ 0 w 5416732"/>
              <a:gd name="connsiteY0" fmla="*/ 705630 h 705630"/>
              <a:gd name="connsiteX1" fmla="*/ 428960 w 5416732"/>
              <a:gd name="connsiteY1" fmla="*/ 0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  <a:gd name="connsiteX0" fmla="*/ 0 w 5416732"/>
              <a:gd name="connsiteY0" fmla="*/ 705630 h 705630"/>
              <a:gd name="connsiteX1" fmla="*/ 2240 w 5416732"/>
              <a:gd name="connsiteY1" fmla="*/ 26126 h 705630"/>
              <a:gd name="connsiteX2" fmla="*/ 4987772 w 5416732"/>
              <a:gd name="connsiteY2" fmla="*/ 0 h 705630"/>
              <a:gd name="connsiteX3" fmla="*/ 5416732 w 5416732"/>
              <a:gd name="connsiteY3" fmla="*/ 705630 h 705630"/>
              <a:gd name="connsiteX4" fmla="*/ 0 w 5416732"/>
              <a:gd name="connsiteY4" fmla="*/ 705630 h 70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732" h="705630">
                <a:moveTo>
                  <a:pt x="0" y="705630"/>
                </a:moveTo>
                <a:cubicBezTo>
                  <a:pt x="747" y="479129"/>
                  <a:pt x="1493" y="252627"/>
                  <a:pt x="2240" y="26126"/>
                </a:cubicBezTo>
                <a:lnTo>
                  <a:pt x="4987772" y="0"/>
                </a:lnTo>
                <a:lnTo>
                  <a:pt x="5416732" y="705630"/>
                </a:lnTo>
                <a:lnTo>
                  <a:pt x="0" y="7056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5486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799" b="1" dirty="0">
                <a:solidFill>
                  <a:schemeClr val="bg1"/>
                </a:solidFill>
              </a:rPr>
              <a:t>Ingress Controller</a:t>
            </a:r>
          </a:p>
        </p:txBody>
      </p:sp>
      <p:sp>
        <p:nvSpPr>
          <p:cNvPr id="9" name="Google Shape;1512;p114">
            <a:extLst>
              <a:ext uri="{FF2B5EF4-FFF2-40B4-BE49-F238E27FC236}">
                <a16:creationId xmlns:a16="http://schemas.microsoft.com/office/drawing/2014/main" id="{CD6293FD-CB35-6949-B3C6-201652291238}"/>
              </a:ext>
            </a:extLst>
          </p:cNvPr>
          <p:cNvSpPr/>
          <p:nvPr/>
        </p:nvSpPr>
        <p:spPr>
          <a:xfrm>
            <a:off x="4867188" y="2881770"/>
            <a:ext cx="1566792" cy="453482"/>
          </a:xfrm>
          <a:prstGeom prst="rect">
            <a:avLst/>
          </a:prstGeom>
          <a:noFill/>
          <a:ln w="12700" cap="flat" cmpd="sng">
            <a:solidFill>
              <a:srgbClr val="40B65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513;p114">
            <a:extLst>
              <a:ext uri="{FF2B5EF4-FFF2-40B4-BE49-F238E27FC236}">
                <a16:creationId xmlns:a16="http://schemas.microsoft.com/office/drawing/2014/main" id="{FC94B05B-420D-6C4D-8FA4-304F607C5388}"/>
              </a:ext>
            </a:extLst>
          </p:cNvPr>
          <p:cNvSpPr/>
          <p:nvPr/>
        </p:nvSpPr>
        <p:spPr>
          <a:xfrm>
            <a:off x="1257457" y="3393758"/>
            <a:ext cx="1566792" cy="453482"/>
          </a:xfrm>
          <a:prstGeom prst="rect">
            <a:avLst/>
          </a:prstGeom>
          <a:noFill/>
          <a:ln w="12700" cap="flat" cmpd="sng">
            <a:solidFill>
              <a:srgbClr val="EF432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514;p114">
            <a:extLst>
              <a:ext uri="{FF2B5EF4-FFF2-40B4-BE49-F238E27FC236}">
                <a16:creationId xmlns:a16="http://schemas.microsoft.com/office/drawing/2014/main" id="{CB5DDF7B-149E-764D-839B-D737BEF9AEC0}"/>
              </a:ext>
            </a:extLst>
          </p:cNvPr>
          <p:cNvSpPr/>
          <p:nvPr/>
        </p:nvSpPr>
        <p:spPr>
          <a:xfrm>
            <a:off x="1067964" y="2508917"/>
            <a:ext cx="1945593" cy="1472916"/>
          </a:xfrm>
          <a:prstGeom prst="rect">
            <a:avLst/>
          </a:prstGeom>
          <a:noFill/>
          <a:ln w="9525" cap="flat" cmpd="sng">
            <a:solidFill>
              <a:srgbClr val="3E3E40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endParaRPr sz="135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1515;p114">
            <a:extLst>
              <a:ext uri="{FF2B5EF4-FFF2-40B4-BE49-F238E27FC236}">
                <a16:creationId xmlns:a16="http://schemas.microsoft.com/office/drawing/2014/main" id="{492ACA4A-F7FD-BF43-8EC5-A523154A9C5A}"/>
              </a:ext>
            </a:extLst>
          </p:cNvPr>
          <p:cNvCxnSpPr/>
          <p:nvPr/>
        </p:nvCxnSpPr>
        <p:spPr>
          <a:xfrm>
            <a:off x="2046426" y="3138391"/>
            <a:ext cx="6298" cy="201547"/>
          </a:xfrm>
          <a:prstGeom prst="straightConnector1">
            <a:avLst/>
          </a:prstGeom>
          <a:noFill/>
          <a:ln w="12700" cap="rnd" cmpd="sng">
            <a:solidFill>
              <a:srgbClr val="3E3E4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5" name="Google Shape;1516;p114">
            <a:extLst>
              <a:ext uri="{FF2B5EF4-FFF2-40B4-BE49-F238E27FC236}">
                <a16:creationId xmlns:a16="http://schemas.microsoft.com/office/drawing/2014/main" id="{F214B699-814D-DB4D-94EB-BEF1223F4675}"/>
              </a:ext>
            </a:extLst>
          </p:cNvPr>
          <p:cNvCxnSpPr/>
          <p:nvPr/>
        </p:nvCxnSpPr>
        <p:spPr>
          <a:xfrm>
            <a:off x="3277274" y="2957222"/>
            <a:ext cx="1136704" cy="873072"/>
          </a:xfrm>
          <a:prstGeom prst="straightConnector1">
            <a:avLst/>
          </a:prstGeom>
          <a:noFill/>
          <a:ln w="12700" cap="rnd" cmpd="sng">
            <a:solidFill>
              <a:srgbClr val="3E3E4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" name="Google Shape;1517;p114">
            <a:extLst>
              <a:ext uri="{FF2B5EF4-FFF2-40B4-BE49-F238E27FC236}">
                <a16:creationId xmlns:a16="http://schemas.microsoft.com/office/drawing/2014/main" id="{537AEBE2-4404-834A-BFE4-7280F5BA80C5}"/>
              </a:ext>
            </a:extLst>
          </p:cNvPr>
          <p:cNvSpPr/>
          <p:nvPr/>
        </p:nvSpPr>
        <p:spPr>
          <a:xfrm>
            <a:off x="4677695" y="2719985"/>
            <a:ext cx="1945593" cy="2263210"/>
          </a:xfrm>
          <a:prstGeom prst="rect">
            <a:avLst/>
          </a:prstGeom>
          <a:noFill/>
          <a:ln w="9525" cap="flat" cmpd="sng">
            <a:solidFill>
              <a:srgbClr val="3E3E40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endParaRPr sz="135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518;p114">
            <a:extLst>
              <a:ext uri="{FF2B5EF4-FFF2-40B4-BE49-F238E27FC236}">
                <a16:creationId xmlns:a16="http://schemas.microsoft.com/office/drawing/2014/main" id="{F4CB7A5F-DF9B-8A49-9B69-795D06633C15}"/>
              </a:ext>
            </a:extLst>
          </p:cNvPr>
          <p:cNvSpPr/>
          <p:nvPr/>
        </p:nvSpPr>
        <p:spPr>
          <a:xfrm>
            <a:off x="1266147" y="2626684"/>
            <a:ext cx="1566792" cy="453482"/>
          </a:xfrm>
          <a:prstGeom prst="rect">
            <a:avLst/>
          </a:prstGeom>
          <a:noFill/>
          <a:ln w="12700" cap="flat" cmpd="sng">
            <a:solidFill>
              <a:srgbClr val="40B65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519;p114">
            <a:extLst>
              <a:ext uri="{FF2B5EF4-FFF2-40B4-BE49-F238E27FC236}">
                <a16:creationId xmlns:a16="http://schemas.microsoft.com/office/drawing/2014/main" id="{42E41541-42CA-994B-B2AE-BB602AD417FE}"/>
              </a:ext>
            </a:extLst>
          </p:cNvPr>
          <p:cNvSpPr/>
          <p:nvPr/>
        </p:nvSpPr>
        <p:spPr>
          <a:xfrm>
            <a:off x="4867188" y="3623539"/>
            <a:ext cx="1566792" cy="453482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Ingress</a:t>
            </a:r>
            <a:endParaRPr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520;p114">
            <a:extLst>
              <a:ext uri="{FF2B5EF4-FFF2-40B4-BE49-F238E27FC236}">
                <a16:creationId xmlns:a16="http://schemas.microsoft.com/office/drawing/2014/main" id="{226E4F8B-09A3-564F-8B3D-8C0F7CCB05F5}"/>
              </a:ext>
            </a:extLst>
          </p:cNvPr>
          <p:cNvSpPr/>
          <p:nvPr/>
        </p:nvSpPr>
        <p:spPr>
          <a:xfrm>
            <a:off x="4867188" y="4365307"/>
            <a:ext cx="1566792" cy="453482"/>
          </a:xfrm>
          <a:prstGeom prst="rect">
            <a:avLst/>
          </a:prstGeom>
          <a:noFill/>
          <a:ln w="12700" cap="flat" cmpd="sng">
            <a:solidFill>
              <a:srgbClr val="EF432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/>
            <a:r>
              <a:rPr lang="en-US" dirty="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dirty="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1521;p114">
            <a:extLst>
              <a:ext uri="{FF2B5EF4-FFF2-40B4-BE49-F238E27FC236}">
                <a16:creationId xmlns:a16="http://schemas.microsoft.com/office/drawing/2014/main" id="{29C58944-154A-8241-BBB5-F266790E1C33}"/>
              </a:ext>
            </a:extLst>
          </p:cNvPr>
          <p:cNvCxnSpPr/>
          <p:nvPr/>
        </p:nvCxnSpPr>
        <p:spPr>
          <a:xfrm>
            <a:off x="5644367" y="3370234"/>
            <a:ext cx="6298" cy="201547"/>
          </a:xfrm>
          <a:prstGeom prst="straightConnector1">
            <a:avLst/>
          </a:prstGeom>
          <a:noFill/>
          <a:ln w="12700" cap="rnd" cmpd="sng">
            <a:solidFill>
              <a:srgbClr val="3E3E4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1" name="Google Shape;1522;p114">
            <a:extLst>
              <a:ext uri="{FF2B5EF4-FFF2-40B4-BE49-F238E27FC236}">
                <a16:creationId xmlns:a16="http://schemas.microsoft.com/office/drawing/2014/main" id="{81E0ED75-B467-E146-B96B-FC9F8C8B08F9}"/>
              </a:ext>
            </a:extLst>
          </p:cNvPr>
          <p:cNvCxnSpPr/>
          <p:nvPr/>
        </p:nvCxnSpPr>
        <p:spPr>
          <a:xfrm>
            <a:off x="5167716" y="4120467"/>
            <a:ext cx="6298" cy="201547"/>
          </a:xfrm>
          <a:prstGeom prst="straightConnector1">
            <a:avLst/>
          </a:prstGeom>
          <a:noFill/>
          <a:ln w="12700" cap="rnd" cmpd="sng">
            <a:solidFill>
              <a:srgbClr val="3E3E4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2" name="Google Shape;1523;p114">
            <a:extLst>
              <a:ext uri="{FF2B5EF4-FFF2-40B4-BE49-F238E27FC236}">
                <a16:creationId xmlns:a16="http://schemas.microsoft.com/office/drawing/2014/main" id="{D58DC97B-9245-B74E-8EC0-3BF9139EB116}"/>
              </a:ext>
            </a:extLst>
          </p:cNvPr>
          <p:cNvCxnSpPr/>
          <p:nvPr/>
        </p:nvCxnSpPr>
        <p:spPr>
          <a:xfrm>
            <a:off x="6116823" y="4120467"/>
            <a:ext cx="6298" cy="201547"/>
          </a:xfrm>
          <a:prstGeom prst="straightConnector1">
            <a:avLst/>
          </a:prstGeom>
          <a:noFill/>
          <a:ln w="12700" cap="rnd" cmpd="sng">
            <a:solidFill>
              <a:srgbClr val="3E3E4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3" name="Google Shape;1525;p114">
            <a:extLst>
              <a:ext uri="{FF2B5EF4-FFF2-40B4-BE49-F238E27FC236}">
                <a16:creationId xmlns:a16="http://schemas.microsoft.com/office/drawing/2014/main" id="{E205282F-F507-654D-BBFE-1CAC3DDC139F}"/>
              </a:ext>
            </a:extLst>
          </p:cNvPr>
          <p:cNvSpPr/>
          <p:nvPr/>
        </p:nvSpPr>
        <p:spPr>
          <a:xfrm>
            <a:off x="541171" y="983109"/>
            <a:ext cx="7016625" cy="87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r>
              <a:rPr lang="en-US" sz="2000" dirty="0">
                <a:solidFill>
                  <a:srgbClr val="3E3E40"/>
                </a:solidFill>
                <a:ea typeface="Calibri"/>
                <a:cs typeface="Calibri"/>
                <a:sym typeface="Calibri"/>
              </a:rPr>
              <a:t>Collection of rules that allow inbound connections to reach the cluster services</a:t>
            </a:r>
            <a:endParaRPr sz="2000" dirty="0">
              <a:solidFill>
                <a:srgbClr val="EF4324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25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991D49BEFE3148A8AEFA4022020526" ma:contentTypeVersion="8" ma:contentTypeDescription="Create a new document." ma:contentTypeScope="" ma:versionID="b18ab391800d86833abc9d902a968bb2">
  <xsd:schema xmlns:xsd="http://www.w3.org/2001/XMLSchema" xmlns:xs="http://www.w3.org/2001/XMLSchema" xmlns:p="http://schemas.microsoft.com/office/2006/metadata/properties" xmlns:ns2="1c2c1e0a-48f7-4589-a512-4df84bad9b98" xmlns:ns3="04e3fc18-1c54-424e-b7e6-02b36d9ec7b3" targetNamespace="http://schemas.microsoft.com/office/2006/metadata/properties" ma:root="true" ma:fieldsID="a67b730ee1b6661806ac6637759f7a44" ns2:_="" ns3:_="">
    <xsd:import namespace="1c2c1e0a-48f7-4589-a512-4df84bad9b98"/>
    <xsd:import namespace="04e3fc18-1c54-424e-b7e6-02b36d9ec7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Comment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c1e0a-48f7-4589-a512-4df84bad9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omment" ma:index="12" nillable="true" ma:displayName="Comment" ma:description="Comment" ma:format="Dropdown" ma:internalName="Comment">
      <xsd:simpleType>
        <xsd:restriction base="dms:Text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3fc18-1c54-424e-b7e6-02b36d9ec7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4e3fc18-1c54-424e-b7e6-02b36d9ec7b3">
      <UserInfo>
        <DisplayName>Bitnami Engineering Members</DisplayName>
        <AccountId>5</AccountId>
        <AccountType/>
      </UserInfo>
      <UserInfo>
        <DisplayName>Carlos Jimenez Barranco (c)</DisplayName>
        <AccountId>336</AccountId>
        <AccountType/>
      </UserInfo>
      <UserInfo>
        <DisplayName>Francisco Javier Rodriguez Leon (c)</DisplayName>
        <AccountId>357</AccountId>
        <AccountType/>
      </UserInfo>
      <UserInfo>
        <DisplayName>Jesus Huerta Leon</DisplayName>
        <AccountId>370</AccountId>
        <AccountType/>
      </UserInfo>
    </SharedWithUsers>
    <Comment xmlns="1c2c1e0a-48f7-4589-a512-4df84bad9b98" xsi:nil="true"/>
  </documentManagement>
</p:properties>
</file>

<file path=customXml/itemProps1.xml><?xml version="1.0" encoding="utf-8"?>
<ds:datastoreItem xmlns:ds="http://schemas.openxmlformats.org/officeDocument/2006/customXml" ds:itemID="{F3500B18-5CC5-41EA-BBEF-B7966B8AD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2c1e0a-48f7-4589-a512-4df84bad9b98"/>
    <ds:schemaRef ds:uri="04e3fc18-1c54-424e-b7e6-02b36d9ec7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62D938-753B-4578-BD31-41F16CE82C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F18BFA-2987-4989-8F42-B697A9CCF50F}">
  <ds:schemaRefs>
    <ds:schemaRef ds:uri="http://purl.org/dc/dcmitype/"/>
    <ds:schemaRef ds:uri="http://schemas.microsoft.com/office/infopath/2007/PartnerControls"/>
    <ds:schemaRef ds:uri="04e3fc18-1c54-424e-b7e6-02b36d9ec7b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c2c1e0a-48f7-4589-a512-4df84bad9b98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5861</Words>
  <Application>Microsoft Office PowerPoint</Application>
  <PresentationFormat>Personalizado</PresentationFormat>
  <Paragraphs>569</Paragraphs>
  <Slides>62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75" baseType="lpstr">
      <vt:lpstr>Arial</vt:lpstr>
      <vt:lpstr>Calibri</vt:lpstr>
      <vt:lpstr>Camphor Std</vt:lpstr>
      <vt:lpstr>Consolas</vt:lpstr>
      <vt:lpstr>Helvetica</vt:lpstr>
      <vt:lpstr>Helvetica Neue</vt:lpstr>
      <vt:lpstr>Helvetica Neue Light</vt:lpstr>
      <vt:lpstr>Metropolis</vt:lpstr>
      <vt:lpstr>Metropolis Light</vt:lpstr>
      <vt:lpstr>Open Sans</vt:lpstr>
      <vt:lpstr>Roboto</vt:lpstr>
      <vt:lpstr>Verdana</vt:lpstr>
      <vt:lpstr>VMware_white_16x9</vt:lpstr>
      <vt:lpstr>Bootcamp 2020</vt:lpstr>
      <vt:lpstr>Resources:</vt:lpstr>
      <vt:lpstr>Presentación de PowerPoint</vt:lpstr>
      <vt:lpstr>Flashback</vt:lpstr>
      <vt:lpstr>Ingress</vt:lpstr>
      <vt:lpstr>Problem (I)</vt:lpstr>
      <vt:lpstr>Problem (II)</vt:lpstr>
      <vt:lpstr>Solution</vt:lpstr>
      <vt:lpstr>Ingress Controller</vt:lpstr>
      <vt:lpstr>Ingress API Resource</vt:lpstr>
      <vt:lpstr>Ingress Controller</vt:lpstr>
      <vt:lpstr>Ingress: extra info</vt:lpstr>
      <vt:lpstr>Persistence</vt:lpstr>
      <vt:lpstr>Persistence</vt:lpstr>
      <vt:lpstr>Adding persistence to a Pod</vt:lpstr>
      <vt:lpstr>Example: sharing volumes between containers</vt:lpstr>
      <vt:lpstr>In the developer’s shoes</vt:lpstr>
      <vt:lpstr>PersistentVolumeClaims</vt:lpstr>
      <vt:lpstr>In the cluster administrator’s shoes</vt:lpstr>
      <vt:lpstr>PersistentVolume</vt:lpstr>
      <vt:lpstr>Volume workflow: Static method (I)</vt:lpstr>
      <vt:lpstr>Volume workflow: Static method (II)</vt:lpstr>
      <vt:lpstr>Volume workflow: Static method (III)</vt:lpstr>
      <vt:lpstr>Volume workflow: Static method (IV)</vt:lpstr>
      <vt:lpstr>Volume workflow: Dynamic method (I)</vt:lpstr>
      <vt:lpstr>Volume workflow: Dynamic method (II)</vt:lpstr>
      <vt:lpstr>Volume workflow: Dynamic method (II)</vt:lpstr>
      <vt:lpstr>Jobs and initContainers</vt:lpstr>
      <vt:lpstr>Jobs</vt:lpstr>
      <vt:lpstr>Jobs</vt:lpstr>
      <vt:lpstr>Jobs</vt:lpstr>
      <vt:lpstr>initContainers</vt:lpstr>
      <vt:lpstr>initContainers</vt:lpstr>
      <vt:lpstr>Pod Patterns</vt:lpstr>
      <vt:lpstr>Pod patterns</vt:lpstr>
      <vt:lpstr>Pod patterns</vt:lpstr>
      <vt:lpstr>Pod patterns</vt:lpstr>
      <vt:lpstr>Pod patterns</vt:lpstr>
      <vt:lpstr>The concept of packaging: Helm</vt:lpstr>
      <vt:lpstr>Questions</vt:lpstr>
      <vt:lpstr>Kubernetes Packaging</vt:lpstr>
      <vt:lpstr>Helm</vt:lpstr>
      <vt:lpstr>Getting started with Helm (I)</vt:lpstr>
      <vt:lpstr>Getting started with Helm (II)</vt:lpstr>
      <vt:lpstr>Are we done with Helm?</vt:lpstr>
      <vt:lpstr>Templating our resources</vt:lpstr>
      <vt:lpstr>What data can I use in my templates? (I)</vt:lpstr>
      <vt:lpstr>What data can I use in my templates? (II)</vt:lpstr>
      <vt:lpstr>Go template language</vt:lpstr>
      <vt:lpstr>Go template language</vt:lpstr>
      <vt:lpstr>Go template language</vt:lpstr>
      <vt:lpstr>Go template language</vt:lpstr>
      <vt:lpstr>Go template language</vt:lpstr>
      <vt:lpstr>Reusing other charts</vt:lpstr>
      <vt:lpstr>Upgrading charts</vt:lpstr>
      <vt:lpstr>Working with chart repositories</vt:lpstr>
      <vt:lpstr>Exercises</vt:lpstr>
      <vt:lpstr>Exercises</vt:lpstr>
      <vt:lpstr>More exercises</vt:lpstr>
      <vt:lpstr>Deliverables</vt:lpstr>
      <vt:lpstr>Deliverables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2020</dc:title>
  <dc:creator/>
  <cp:lastModifiedBy/>
  <cp:revision>169</cp:revision>
  <dcterms:created xsi:type="dcterms:W3CDTF">2018-01-16T21:43:38Z</dcterms:created>
  <dcterms:modified xsi:type="dcterms:W3CDTF">2020-02-13T16:57:53Z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0x0101001F991D49BEFE3148A8AEFA4022020526</vt:lpwstr>
  </property>
</Properties>
</file>